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6" r:id="rId1"/>
  </p:sldMasterIdLst>
  <p:notesMasterIdLst>
    <p:notesMasterId r:id="rId39"/>
  </p:notesMasterIdLst>
  <p:handoutMasterIdLst>
    <p:handoutMasterId r:id="rId40"/>
  </p:handoutMasterIdLst>
  <p:sldIdLst>
    <p:sldId id="291" r:id="rId2"/>
    <p:sldId id="378" r:id="rId3"/>
    <p:sldId id="338" r:id="rId4"/>
    <p:sldId id="377" r:id="rId5"/>
    <p:sldId id="343" r:id="rId6"/>
    <p:sldId id="339" r:id="rId7"/>
    <p:sldId id="358" r:id="rId8"/>
    <p:sldId id="344" r:id="rId9"/>
    <p:sldId id="346" r:id="rId10"/>
    <p:sldId id="345" r:id="rId11"/>
    <p:sldId id="347" r:id="rId12"/>
    <p:sldId id="352" r:id="rId13"/>
    <p:sldId id="351" r:id="rId14"/>
    <p:sldId id="354" r:id="rId15"/>
    <p:sldId id="357" r:id="rId16"/>
    <p:sldId id="356" r:id="rId17"/>
    <p:sldId id="369" r:id="rId18"/>
    <p:sldId id="403" r:id="rId19"/>
    <p:sldId id="387" r:id="rId20"/>
    <p:sldId id="370" r:id="rId21"/>
    <p:sldId id="389" r:id="rId22"/>
    <p:sldId id="390" r:id="rId23"/>
    <p:sldId id="392" r:id="rId24"/>
    <p:sldId id="396" r:id="rId25"/>
    <p:sldId id="397" r:id="rId26"/>
    <p:sldId id="399" r:id="rId27"/>
    <p:sldId id="355" r:id="rId28"/>
    <p:sldId id="372" r:id="rId29"/>
    <p:sldId id="374" r:id="rId30"/>
    <p:sldId id="406" r:id="rId31"/>
    <p:sldId id="376" r:id="rId32"/>
    <p:sldId id="407" r:id="rId33"/>
    <p:sldId id="292" r:id="rId34"/>
    <p:sldId id="365" r:id="rId35"/>
    <p:sldId id="349" r:id="rId36"/>
    <p:sldId id="373" r:id="rId37"/>
    <p:sldId id="394" r:id="rId3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isa Berdan" initials="" lastIdx="8" clrIdx="0"/>
  <p:cmAuthor id="1" name="Martin Hunicutt" initials="MH" lastIdx="6" clrIdx="1"/>
  <p:cmAuthor id="2" name="David Gee" initials="DG" lastIdx="2" clrIdx="2"/>
  <p:cmAuthor id="3" name="Kerry Stenke" initials="KS" lastIdx="33" clrIdx="3"/>
  <p:cmAuthor id="4" name="Kerry Stenke" initials="KS [2]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3F89"/>
    <a:srgbClr val="A4BB32"/>
    <a:srgbClr val="8DB227"/>
    <a:srgbClr val="99B72E"/>
    <a:srgbClr val="A0B72E"/>
    <a:srgbClr val="1A85A9"/>
    <a:srgbClr val="1089B1"/>
    <a:srgbClr val="108EB1"/>
    <a:srgbClr val="ED752A"/>
    <a:srgbClr val="CB33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5150" autoAdjust="0"/>
  </p:normalViewPr>
  <p:slideViewPr>
    <p:cSldViewPr snapToObjects="1">
      <p:cViewPr varScale="1">
        <p:scale>
          <a:sx n="91" d="100"/>
          <a:sy n="91" d="100"/>
        </p:scale>
        <p:origin x="1968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712" y="17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6D1EF5-7CED-4BB6-A0BF-7BE1EC613CEE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01B029E3-F5CE-4D57-865B-C43925CF488B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r>
            <a:rPr lang="en-GB" sz="1200" b="1" dirty="0">
              <a:solidFill>
                <a:schemeClr val="tx1">
                  <a:lumMod val="75000"/>
                </a:schemeClr>
              </a:solidFill>
            </a:rPr>
            <a:t>Eligibility Criteria</a:t>
          </a:r>
        </a:p>
      </dgm:t>
    </dgm:pt>
    <dgm:pt modelId="{8B5A7F25-1718-40C1-A636-EAA4BE7D6740}" type="parTrans" cxnId="{704B4B7B-4F61-44EC-B7DD-EABD682D52D7}">
      <dgm:prSet/>
      <dgm:spPr/>
      <dgm:t>
        <a:bodyPr/>
        <a:lstStyle/>
        <a:p>
          <a:endParaRPr lang="en-GB"/>
        </a:p>
      </dgm:t>
    </dgm:pt>
    <dgm:pt modelId="{DE8FABAF-60F1-46AD-A538-36310A479D7F}" type="sibTrans" cxnId="{704B4B7B-4F61-44EC-B7DD-EABD682D52D7}">
      <dgm:prSet/>
      <dgm:spPr/>
      <dgm:t>
        <a:bodyPr/>
        <a:lstStyle/>
        <a:p>
          <a:endParaRPr lang="en-GB" dirty="0"/>
        </a:p>
      </dgm:t>
    </dgm:pt>
    <dgm:pt modelId="{BD3C08C0-5809-47BA-9466-80DCFCDB8235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r>
            <a:rPr lang="en-GB" sz="1200" b="1" dirty="0">
              <a:solidFill>
                <a:schemeClr val="tx1">
                  <a:lumMod val="75000"/>
                </a:schemeClr>
              </a:solidFill>
            </a:rPr>
            <a:t>Randomisation and</a:t>
          </a:r>
          <a:r>
            <a:rPr lang="en-GB" sz="1200" b="1" baseline="0" dirty="0">
              <a:solidFill>
                <a:schemeClr val="tx1">
                  <a:lumMod val="75000"/>
                </a:schemeClr>
              </a:solidFill>
            </a:rPr>
            <a:t> blinding</a:t>
          </a:r>
          <a:endParaRPr lang="en-GB" sz="1200" b="1" dirty="0">
            <a:solidFill>
              <a:schemeClr val="tx1">
                <a:lumMod val="75000"/>
              </a:schemeClr>
            </a:solidFill>
          </a:endParaRPr>
        </a:p>
      </dgm:t>
    </dgm:pt>
    <dgm:pt modelId="{F0C50D30-429B-4E8F-A535-4065DB2A6B60}" type="parTrans" cxnId="{4C1E439C-1400-4030-A7C9-D797C21E28BF}">
      <dgm:prSet/>
      <dgm:spPr/>
      <dgm:t>
        <a:bodyPr/>
        <a:lstStyle/>
        <a:p>
          <a:endParaRPr lang="en-GB"/>
        </a:p>
      </dgm:t>
    </dgm:pt>
    <dgm:pt modelId="{8054828A-78AC-4872-91F2-85310C35E950}" type="sibTrans" cxnId="{4C1E439C-1400-4030-A7C9-D797C21E28BF}">
      <dgm:prSet/>
      <dgm:spPr/>
      <dgm:t>
        <a:bodyPr/>
        <a:lstStyle/>
        <a:p>
          <a:endParaRPr lang="en-GB" dirty="0"/>
        </a:p>
      </dgm:t>
    </dgm:pt>
    <dgm:pt modelId="{14972089-F9EA-49D5-9165-88428BA15418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r>
            <a:rPr lang="en-GB" sz="1200" b="1" dirty="0">
              <a:solidFill>
                <a:schemeClr val="tx1">
                  <a:lumMod val="75000"/>
                </a:schemeClr>
              </a:solidFill>
            </a:rPr>
            <a:t>Endpoints </a:t>
          </a:r>
        </a:p>
      </dgm:t>
    </dgm:pt>
    <dgm:pt modelId="{96456456-0F9E-4790-9E8E-BFF464CF5591}" type="parTrans" cxnId="{463201D9-2A7C-4750-ADEC-769F8550E25A}">
      <dgm:prSet/>
      <dgm:spPr/>
      <dgm:t>
        <a:bodyPr/>
        <a:lstStyle/>
        <a:p>
          <a:endParaRPr lang="en-GB"/>
        </a:p>
      </dgm:t>
    </dgm:pt>
    <dgm:pt modelId="{16FE5617-DF66-43DA-A22D-76F0CA6D3A3D}" type="sibTrans" cxnId="{463201D9-2A7C-4750-ADEC-769F8550E25A}">
      <dgm:prSet/>
      <dgm:spPr/>
      <dgm:t>
        <a:bodyPr/>
        <a:lstStyle/>
        <a:p>
          <a:endParaRPr lang="en-GB" dirty="0"/>
        </a:p>
      </dgm:t>
    </dgm:pt>
    <dgm:pt modelId="{EEEE16EE-DE0D-4A9B-BF84-F857E217330C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r>
            <a:rPr lang="en-GB" sz="1200" b="1" dirty="0">
              <a:solidFill>
                <a:schemeClr val="tx1">
                  <a:lumMod val="75000"/>
                </a:schemeClr>
              </a:solidFill>
            </a:rPr>
            <a:t>Tests</a:t>
          </a:r>
          <a:r>
            <a:rPr lang="en-GB" sz="1200" b="1" baseline="0" dirty="0">
              <a:solidFill>
                <a:schemeClr val="tx1">
                  <a:lumMod val="75000"/>
                </a:schemeClr>
              </a:solidFill>
            </a:rPr>
            <a:t> and diagnostics </a:t>
          </a:r>
          <a:endParaRPr lang="en-GB" sz="1200" b="1" dirty="0">
            <a:solidFill>
              <a:schemeClr val="tx1">
                <a:lumMod val="75000"/>
              </a:schemeClr>
            </a:solidFill>
          </a:endParaRPr>
        </a:p>
      </dgm:t>
    </dgm:pt>
    <dgm:pt modelId="{E1415726-9D77-4865-B53E-D9D8595F9B8C}" type="parTrans" cxnId="{4F7A6A34-E9A3-4C7C-974A-1AF87188427C}">
      <dgm:prSet/>
      <dgm:spPr/>
      <dgm:t>
        <a:bodyPr/>
        <a:lstStyle/>
        <a:p>
          <a:endParaRPr lang="en-GB"/>
        </a:p>
      </dgm:t>
    </dgm:pt>
    <dgm:pt modelId="{C858F45D-DB30-4ECD-8648-9C76A71A7670}" type="sibTrans" cxnId="{4F7A6A34-E9A3-4C7C-974A-1AF87188427C}">
      <dgm:prSet/>
      <dgm:spPr/>
      <dgm:t>
        <a:bodyPr/>
        <a:lstStyle/>
        <a:p>
          <a:endParaRPr lang="en-GB" dirty="0"/>
        </a:p>
      </dgm:t>
    </dgm:pt>
    <dgm:pt modelId="{4C11C691-0B4C-40EF-ADF3-89F5FE1FF3D6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r>
            <a:rPr lang="en-GB" sz="1200" b="1" dirty="0">
              <a:solidFill>
                <a:schemeClr val="tx1">
                  <a:lumMod val="75000"/>
                </a:schemeClr>
              </a:solidFill>
            </a:rPr>
            <a:t>Comparison</a:t>
          </a:r>
          <a:r>
            <a:rPr lang="en-GB" sz="1200" b="1" baseline="0" dirty="0">
              <a:solidFill>
                <a:schemeClr val="tx1">
                  <a:lumMod val="75000"/>
                </a:schemeClr>
              </a:solidFill>
            </a:rPr>
            <a:t> intervention</a:t>
          </a:r>
          <a:endParaRPr lang="en-GB" sz="1200" b="1" dirty="0">
            <a:solidFill>
              <a:schemeClr val="tx1">
                <a:lumMod val="75000"/>
              </a:schemeClr>
            </a:solidFill>
          </a:endParaRPr>
        </a:p>
      </dgm:t>
    </dgm:pt>
    <dgm:pt modelId="{445CCE15-F955-4DC4-AE43-09C83D655E9A}" type="parTrans" cxnId="{CEB10124-230C-48AB-8A48-6EA7A8C90C8F}">
      <dgm:prSet/>
      <dgm:spPr/>
      <dgm:t>
        <a:bodyPr/>
        <a:lstStyle/>
        <a:p>
          <a:endParaRPr lang="en-GB"/>
        </a:p>
      </dgm:t>
    </dgm:pt>
    <dgm:pt modelId="{4BEDD9E1-5A25-466F-A36A-6FCB2A65B1FA}" type="sibTrans" cxnId="{CEB10124-230C-48AB-8A48-6EA7A8C90C8F}">
      <dgm:prSet/>
      <dgm:spPr/>
      <dgm:t>
        <a:bodyPr/>
        <a:lstStyle/>
        <a:p>
          <a:endParaRPr lang="en-GB" dirty="0"/>
        </a:p>
      </dgm:t>
    </dgm:pt>
    <dgm:pt modelId="{8FF45CC8-21C5-4010-9AF5-75A544BA1B85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pPr rtl="0"/>
          <a:r>
            <a:rPr lang="en-GB" sz="1200" b="1" baseline="0" dirty="0">
              <a:solidFill>
                <a:schemeClr val="tx1">
                  <a:lumMod val="75000"/>
                </a:schemeClr>
              </a:solidFill>
            </a:rPr>
            <a:t>Practitioner expertise</a:t>
          </a:r>
          <a:endParaRPr lang="en-GB" sz="1200" b="1" dirty="0">
            <a:solidFill>
              <a:schemeClr val="tx1">
                <a:lumMod val="75000"/>
              </a:schemeClr>
            </a:solidFill>
          </a:endParaRPr>
        </a:p>
      </dgm:t>
    </dgm:pt>
    <dgm:pt modelId="{1F009891-9DF6-41D6-8886-9A61D79991A3}" type="parTrans" cxnId="{0157288D-480A-4005-B2FB-A76DBBF1AC16}">
      <dgm:prSet/>
      <dgm:spPr/>
      <dgm:t>
        <a:bodyPr/>
        <a:lstStyle/>
        <a:p>
          <a:endParaRPr lang="en-GB"/>
        </a:p>
      </dgm:t>
    </dgm:pt>
    <dgm:pt modelId="{FC45F15B-9359-4A53-AC0D-7BC8AF9C09E0}" type="sibTrans" cxnId="{0157288D-480A-4005-B2FB-A76DBBF1AC16}">
      <dgm:prSet/>
      <dgm:spPr/>
      <dgm:t>
        <a:bodyPr/>
        <a:lstStyle/>
        <a:p>
          <a:endParaRPr lang="en-GB" dirty="0"/>
        </a:p>
      </dgm:t>
    </dgm:pt>
    <dgm:pt modelId="{4DB40283-48ED-42A3-BD08-069E5966778E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pPr rtl="0"/>
          <a:r>
            <a:rPr lang="en-GB" sz="1200" b="1" dirty="0">
              <a:solidFill>
                <a:schemeClr val="tx1">
                  <a:lumMod val="75000"/>
                </a:schemeClr>
              </a:solidFill>
            </a:rPr>
            <a:t>Follow up</a:t>
          </a:r>
        </a:p>
      </dgm:t>
    </dgm:pt>
    <dgm:pt modelId="{61E31F5C-2F5A-4A72-A57C-CD77076E53D3}" type="parTrans" cxnId="{BAC146D5-71BC-4D04-87F0-4EBF1D05E618}">
      <dgm:prSet/>
      <dgm:spPr/>
      <dgm:t>
        <a:bodyPr/>
        <a:lstStyle/>
        <a:p>
          <a:endParaRPr lang="en-GB"/>
        </a:p>
      </dgm:t>
    </dgm:pt>
    <dgm:pt modelId="{037D0DCC-818B-46AD-B7B5-CD383279CC50}" type="sibTrans" cxnId="{BAC146D5-71BC-4D04-87F0-4EBF1D05E618}">
      <dgm:prSet/>
      <dgm:spPr/>
      <dgm:t>
        <a:bodyPr/>
        <a:lstStyle/>
        <a:p>
          <a:endParaRPr lang="en-GB" dirty="0"/>
        </a:p>
      </dgm:t>
    </dgm:pt>
    <dgm:pt modelId="{46BBDB83-C4CE-4EA6-85D2-51F2D9C7F0D5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pPr rtl="0"/>
          <a:r>
            <a:rPr lang="en-GB" sz="1200" b="1" dirty="0">
              <a:solidFill>
                <a:schemeClr val="tx1">
                  <a:lumMod val="75000"/>
                </a:schemeClr>
              </a:solidFill>
            </a:rPr>
            <a:t>Continuity</a:t>
          </a:r>
        </a:p>
      </dgm:t>
    </dgm:pt>
    <dgm:pt modelId="{D2DFAED3-1E55-45BE-B681-A0F670DFD3D5}" type="parTrans" cxnId="{BF728CE1-3665-45C9-8C4F-BD4BC9C50B07}">
      <dgm:prSet/>
      <dgm:spPr/>
      <dgm:t>
        <a:bodyPr/>
        <a:lstStyle/>
        <a:p>
          <a:endParaRPr lang="en-GB"/>
        </a:p>
      </dgm:t>
    </dgm:pt>
    <dgm:pt modelId="{D4390529-2DCF-43F9-83AB-A02E5912B343}" type="sibTrans" cxnId="{BF728CE1-3665-45C9-8C4F-BD4BC9C50B07}">
      <dgm:prSet/>
      <dgm:spPr/>
      <dgm:t>
        <a:bodyPr/>
        <a:lstStyle/>
        <a:p>
          <a:endParaRPr lang="en-GB" dirty="0"/>
        </a:p>
      </dgm:t>
    </dgm:pt>
    <dgm:pt modelId="{A5D7111B-C008-4D52-A162-406F08FA9EEF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pPr rtl="0"/>
          <a:r>
            <a:rPr lang="en-GB" sz="1200" b="1" dirty="0">
              <a:solidFill>
                <a:schemeClr val="tx1">
                  <a:lumMod val="75000"/>
                </a:schemeClr>
              </a:solidFill>
            </a:rPr>
            <a:t>Participant compliance</a:t>
          </a:r>
        </a:p>
      </dgm:t>
    </dgm:pt>
    <dgm:pt modelId="{99DE3642-B093-4AA0-A737-8BA6DC39DD9B}" type="parTrans" cxnId="{A103AAE1-095B-4A47-AA77-9299118280FB}">
      <dgm:prSet/>
      <dgm:spPr/>
      <dgm:t>
        <a:bodyPr/>
        <a:lstStyle/>
        <a:p>
          <a:endParaRPr lang="en-GB"/>
        </a:p>
      </dgm:t>
    </dgm:pt>
    <dgm:pt modelId="{D1E41EA3-A944-479D-9942-11073592B213}" type="sibTrans" cxnId="{A103AAE1-095B-4A47-AA77-9299118280FB}">
      <dgm:prSet/>
      <dgm:spPr/>
      <dgm:t>
        <a:bodyPr/>
        <a:lstStyle/>
        <a:p>
          <a:endParaRPr lang="en-GB" dirty="0"/>
        </a:p>
      </dgm:t>
    </dgm:pt>
    <dgm:pt modelId="{3980C539-CBDC-4CA3-A18B-60920E4F17C8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pPr rtl="0"/>
          <a:r>
            <a:rPr lang="en-GB" sz="1200" b="1" dirty="0">
              <a:solidFill>
                <a:schemeClr val="tx1">
                  <a:lumMod val="75000"/>
                </a:schemeClr>
              </a:solidFill>
            </a:rPr>
            <a:t>Adherence</a:t>
          </a:r>
          <a:r>
            <a:rPr lang="en-GB" sz="1200" b="1" baseline="0" dirty="0">
              <a:solidFill>
                <a:schemeClr val="tx1">
                  <a:lumMod val="75000"/>
                </a:schemeClr>
              </a:solidFill>
            </a:rPr>
            <a:t> to study protocol</a:t>
          </a:r>
          <a:endParaRPr lang="en-GB" sz="1200" b="1" dirty="0">
            <a:solidFill>
              <a:schemeClr val="tx1">
                <a:lumMod val="75000"/>
              </a:schemeClr>
            </a:solidFill>
          </a:endParaRPr>
        </a:p>
      </dgm:t>
    </dgm:pt>
    <dgm:pt modelId="{503566BD-B62F-45DE-9476-B8489ADE5D8A}" type="parTrans" cxnId="{665273D2-419E-4C63-A438-8EBD7F0D9F4A}">
      <dgm:prSet/>
      <dgm:spPr/>
      <dgm:t>
        <a:bodyPr/>
        <a:lstStyle/>
        <a:p>
          <a:endParaRPr lang="en-GB"/>
        </a:p>
      </dgm:t>
    </dgm:pt>
    <dgm:pt modelId="{38127149-2C1F-4159-91D8-2CCA97967970}" type="sibTrans" cxnId="{665273D2-419E-4C63-A438-8EBD7F0D9F4A}">
      <dgm:prSet/>
      <dgm:spPr/>
      <dgm:t>
        <a:bodyPr/>
        <a:lstStyle/>
        <a:p>
          <a:endParaRPr lang="en-GB" dirty="0"/>
        </a:p>
      </dgm:t>
    </dgm:pt>
    <dgm:pt modelId="{76CB5030-B662-42E8-B19E-7EEEF4D807CA}">
      <dgm:prSet phldrT="[Text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>
              <a:lumMod val="50000"/>
            </a:schemeClr>
          </a:solidFill>
        </a:ln>
      </dgm:spPr>
      <dgm:t>
        <a:bodyPr/>
        <a:lstStyle/>
        <a:p>
          <a:pPr rtl="0"/>
          <a:r>
            <a:rPr lang="en-GB" sz="1200" b="1" dirty="0">
              <a:solidFill>
                <a:schemeClr val="tx1">
                  <a:lumMod val="75000"/>
                </a:schemeClr>
              </a:solidFill>
            </a:rPr>
            <a:t>Analysis</a:t>
          </a:r>
        </a:p>
      </dgm:t>
    </dgm:pt>
    <dgm:pt modelId="{0CC32BAA-38C5-4D6E-BB00-C36B303235E3}" type="parTrans" cxnId="{F6371947-B644-4B23-9C76-8AC3928677D1}">
      <dgm:prSet/>
      <dgm:spPr/>
      <dgm:t>
        <a:bodyPr/>
        <a:lstStyle/>
        <a:p>
          <a:endParaRPr lang="en-GB"/>
        </a:p>
      </dgm:t>
    </dgm:pt>
    <dgm:pt modelId="{CD58FDCF-FEFB-44C3-99B0-1E7FB621F92F}" type="sibTrans" cxnId="{F6371947-B644-4B23-9C76-8AC3928677D1}">
      <dgm:prSet/>
      <dgm:spPr/>
      <dgm:t>
        <a:bodyPr/>
        <a:lstStyle/>
        <a:p>
          <a:endParaRPr lang="en-GB"/>
        </a:p>
      </dgm:t>
    </dgm:pt>
    <dgm:pt modelId="{1CD6002D-0827-4EB7-B015-112504051B43}" type="pres">
      <dgm:prSet presAssocID="{3F6D1EF5-7CED-4BB6-A0BF-7BE1EC613CEE}" presName="linearFlow" presStyleCnt="0">
        <dgm:presLayoutVars>
          <dgm:resizeHandles val="exact"/>
        </dgm:presLayoutVars>
      </dgm:prSet>
      <dgm:spPr/>
    </dgm:pt>
    <dgm:pt modelId="{49F6E286-9416-4C0B-B43F-FB16D4ECD3A2}" type="pres">
      <dgm:prSet presAssocID="{01B029E3-F5CE-4D57-865B-C43925CF488B}" presName="node" presStyleLbl="node1" presStyleIdx="0" presStyleCnt="11">
        <dgm:presLayoutVars>
          <dgm:bulletEnabled val="1"/>
        </dgm:presLayoutVars>
      </dgm:prSet>
      <dgm:spPr/>
    </dgm:pt>
    <dgm:pt modelId="{2A6A0D5A-3792-4165-91FE-D20514D218A4}" type="pres">
      <dgm:prSet presAssocID="{DE8FABAF-60F1-46AD-A538-36310A479D7F}" presName="sibTrans" presStyleLbl="sibTrans2D1" presStyleIdx="0" presStyleCnt="10"/>
      <dgm:spPr/>
    </dgm:pt>
    <dgm:pt modelId="{45AD4A64-8C3C-4F4A-9646-CB7C04EBC3A2}" type="pres">
      <dgm:prSet presAssocID="{DE8FABAF-60F1-46AD-A538-36310A479D7F}" presName="connectorText" presStyleLbl="sibTrans2D1" presStyleIdx="0" presStyleCnt="10"/>
      <dgm:spPr/>
    </dgm:pt>
    <dgm:pt modelId="{E1D566E2-C671-44CD-B304-F1441E626489}" type="pres">
      <dgm:prSet presAssocID="{BD3C08C0-5809-47BA-9466-80DCFCDB8235}" presName="node" presStyleLbl="node1" presStyleIdx="1" presStyleCnt="11">
        <dgm:presLayoutVars>
          <dgm:bulletEnabled val="1"/>
        </dgm:presLayoutVars>
      </dgm:prSet>
      <dgm:spPr/>
    </dgm:pt>
    <dgm:pt modelId="{DF515304-839F-4A07-9F0F-885CA3E6A88F}" type="pres">
      <dgm:prSet presAssocID="{8054828A-78AC-4872-91F2-85310C35E950}" presName="sibTrans" presStyleLbl="sibTrans2D1" presStyleIdx="1" presStyleCnt="10"/>
      <dgm:spPr/>
    </dgm:pt>
    <dgm:pt modelId="{D6446123-C865-4EF3-A82E-D338071286B8}" type="pres">
      <dgm:prSet presAssocID="{8054828A-78AC-4872-91F2-85310C35E950}" presName="connectorText" presStyleLbl="sibTrans2D1" presStyleIdx="1" presStyleCnt="10"/>
      <dgm:spPr/>
    </dgm:pt>
    <dgm:pt modelId="{FA8A5343-860E-4D05-9DF0-F141AA84D500}" type="pres">
      <dgm:prSet presAssocID="{14972089-F9EA-49D5-9165-88428BA15418}" presName="node" presStyleLbl="node1" presStyleIdx="2" presStyleCnt="11">
        <dgm:presLayoutVars>
          <dgm:bulletEnabled val="1"/>
        </dgm:presLayoutVars>
      </dgm:prSet>
      <dgm:spPr/>
    </dgm:pt>
    <dgm:pt modelId="{15B61B4E-FB76-4D7A-918E-47118D7CFC2A}" type="pres">
      <dgm:prSet presAssocID="{16FE5617-DF66-43DA-A22D-76F0CA6D3A3D}" presName="sibTrans" presStyleLbl="sibTrans2D1" presStyleIdx="2" presStyleCnt="10"/>
      <dgm:spPr/>
    </dgm:pt>
    <dgm:pt modelId="{E7941E0F-2930-4455-91DD-5C7FFF25C4E6}" type="pres">
      <dgm:prSet presAssocID="{16FE5617-DF66-43DA-A22D-76F0CA6D3A3D}" presName="connectorText" presStyleLbl="sibTrans2D1" presStyleIdx="2" presStyleCnt="10"/>
      <dgm:spPr/>
    </dgm:pt>
    <dgm:pt modelId="{8E784E87-1B1C-44F1-8A2D-0A6435E9740C}" type="pres">
      <dgm:prSet presAssocID="{EEEE16EE-DE0D-4A9B-BF84-F857E217330C}" presName="node" presStyleLbl="node1" presStyleIdx="3" presStyleCnt="11">
        <dgm:presLayoutVars>
          <dgm:bulletEnabled val="1"/>
        </dgm:presLayoutVars>
      </dgm:prSet>
      <dgm:spPr/>
    </dgm:pt>
    <dgm:pt modelId="{90137487-4041-43E1-A5C7-54D34B8E35F0}" type="pres">
      <dgm:prSet presAssocID="{C858F45D-DB30-4ECD-8648-9C76A71A7670}" presName="sibTrans" presStyleLbl="sibTrans2D1" presStyleIdx="3" presStyleCnt="10"/>
      <dgm:spPr/>
    </dgm:pt>
    <dgm:pt modelId="{1C14030D-E98E-4809-8C94-AB50FD6F7858}" type="pres">
      <dgm:prSet presAssocID="{C858F45D-DB30-4ECD-8648-9C76A71A7670}" presName="connectorText" presStyleLbl="sibTrans2D1" presStyleIdx="3" presStyleCnt="10"/>
      <dgm:spPr/>
    </dgm:pt>
    <dgm:pt modelId="{47AA9A05-1ACE-40AC-8481-BD47182ACD96}" type="pres">
      <dgm:prSet presAssocID="{4C11C691-0B4C-40EF-ADF3-89F5FE1FF3D6}" presName="node" presStyleLbl="node1" presStyleIdx="4" presStyleCnt="11">
        <dgm:presLayoutVars>
          <dgm:bulletEnabled val="1"/>
        </dgm:presLayoutVars>
      </dgm:prSet>
      <dgm:spPr/>
    </dgm:pt>
    <dgm:pt modelId="{BDA10A3A-26AD-40F2-BFA6-884ED475AAF8}" type="pres">
      <dgm:prSet presAssocID="{4BEDD9E1-5A25-466F-A36A-6FCB2A65B1FA}" presName="sibTrans" presStyleLbl="sibTrans2D1" presStyleIdx="4" presStyleCnt="10"/>
      <dgm:spPr/>
    </dgm:pt>
    <dgm:pt modelId="{E6F9303E-B44A-46B6-8BBD-69344CC2D5B8}" type="pres">
      <dgm:prSet presAssocID="{4BEDD9E1-5A25-466F-A36A-6FCB2A65B1FA}" presName="connectorText" presStyleLbl="sibTrans2D1" presStyleIdx="4" presStyleCnt="10"/>
      <dgm:spPr/>
    </dgm:pt>
    <dgm:pt modelId="{FA47936A-BE3A-4B1A-B408-AAF4FB901090}" type="pres">
      <dgm:prSet presAssocID="{8FF45CC8-21C5-4010-9AF5-75A544BA1B85}" presName="node" presStyleLbl="node1" presStyleIdx="5" presStyleCnt="11">
        <dgm:presLayoutVars>
          <dgm:bulletEnabled val="1"/>
        </dgm:presLayoutVars>
      </dgm:prSet>
      <dgm:spPr/>
    </dgm:pt>
    <dgm:pt modelId="{9EDF6EA2-D4D0-457F-848A-892E76EE0B92}" type="pres">
      <dgm:prSet presAssocID="{FC45F15B-9359-4A53-AC0D-7BC8AF9C09E0}" presName="sibTrans" presStyleLbl="sibTrans2D1" presStyleIdx="5" presStyleCnt="10"/>
      <dgm:spPr/>
    </dgm:pt>
    <dgm:pt modelId="{45CFB74D-294E-43BF-B586-39415BB85DF6}" type="pres">
      <dgm:prSet presAssocID="{FC45F15B-9359-4A53-AC0D-7BC8AF9C09E0}" presName="connectorText" presStyleLbl="sibTrans2D1" presStyleIdx="5" presStyleCnt="10"/>
      <dgm:spPr/>
    </dgm:pt>
    <dgm:pt modelId="{9F88B069-A781-4CD0-906D-B78438907F7B}" type="pres">
      <dgm:prSet presAssocID="{4DB40283-48ED-42A3-BD08-069E5966778E}" presName="node" presStyleLbl="node1" presStyleIdx="6" presStyleCnt="11">
        <dgm:presLayoutVars>
          <dgm:bulletEnabled val="1"/>
        </dgm:presLayoutVars>
      </dgm:prSet>
      <dgm:spPr/>
    </dgm:pt>
    <dgm:pt modelId="{B333D0B0-BC74-41D0-973F-68F0797DD659}" type="pres">
      <dgm:prSet presAssocID="{037D0DCC-818B-46AD-B7B5-CD383279CC50}" presName="sibTrans" presStyleLbl="sibTrans2D1" presStyleIdx="6" presStyleCnt="10"/>
      <dgm:spPr/>
    </dgm:pt>
    <dgm:pt modelId="{C9328F02-34F6-4E67-BE3C-4D18AABDD486}" type="pres">
      <dgm:prSet presAssocID="{037D0DCC-818B-46AD-B7B5-CD383279CC50}" presName="connectorText" presStyleLbl="sibTrans2D1" presStyleIdx="6" presStyleCnt="10"/>
      <dgm:spPr/>
    </dgm:pt>
    <dgm:pt modelId="{A26A33B9-B12C-437C-B5F1-273728864262}" type="pres">
      <dgm:prSet presAssocID="{46BBDB83-C4CE-4EA6-85D2-51F2D9C7F0D5}" presName="node" presStyleLbl="node1" presStyleIdx="7" presStyleCnt="11">
        <dgm:presLayoutVars>
          <dgm:bulletEnabled val="1"/>
        </dgm:presLayoutVars>
      </dgm:prSet>
      <dgm:spPr/>
    </dgm:pt>
    <dgm:pt modelId="{0BEE7A42-DD49-456A-997D-B97D1552BD00}" type="pres">
      <dgm:prSet presAssocID="{D4390529-2DCF-43F9-83AB-A02E5912B343}" presName="sibTrans" presStyleLbl="sibTrans2D1" presStyleIdx="7" presStyleCnt="10"/>
      <dgm:spPr/>
    </dgm:pt>
    <dgm:pt modelId="{E328EDBB-4F72-4932-A64F-8EA5F221AECA}" type="pres">
      <dgm:prSet presAssocID="{D4390529-2DCF-43F9-83AB-A02E5912B343}" presName="connectorText" presStyleLbl="sibTrans2D1" presStyleIdx="7" presStyleCnt="10"/>
      <dgm:spPr/>
    </dgm:pt>
    <dgm:pt modelId="{B818EC27-7838-4B0D-A947-626E8A96BF5B}" type="pres">
      <dgm:prSet presAssocID="{A5D7111B-C008-4D52-A162-406F08FA9EEF}" presName="node" presStyleLbl="node1" presStyleIdx="8" presStyleCnt="11">
        <dgm:presLayoutVars>
          <dgm:bulletEnabled val="1"/>
        </dgm:presLayoutVars>
      </dgm:prSet>
      <dgm:spPr/>
    </dgm:pt>
    <dgm:pt modelId="{B382C5CF-FBDA-4A03-A10F-54F21E9CAC42}" type="pres">
      <dgm:prSet presAssocID="{D1E41EA3-A944-479D-9942-11073592B213}" presName="sibTrans" presStyleLbl="sibTrans2D1" presStyleIdx="8" presStyleCnt="10"/>
      <dgm:spPr/>
    </dgm:pt>
    <dgm:pt modelId="{EC47F7C1-0393-4EBE-8DE0-682602348255}" type="pres">
      <dgm:prSet presAssocID="{D1E41EA3-A944-479D-9942-11073592B213}" presName="connectorText" presStyleLbl="sibTrans2D1" presStyleIdx="8" presStyleCnt="10"/>
      <dgm:spPr/>
    </dgm:pt>
    <dgm:pt modelId="{10D3098F-C519-46A6-BDA5-77395E7505DF}" type="pres">
      <dgm:prSet presAssocID="{3980C539-CBDC-4CA3-A18B-60920E4F17C8}" presName="node" presStyleLbl="node1" presStyleIdx="9" presStyleCnt="11">
        <dgm:presLayoutVars>
          <dgm:bulletEnabled val="1"/>
        </dgm:presLayoutVars>
      </dgm:prSet>
      <dgm:spPr/>
    </dgm:pt>
    <dgm:pt modelId="{E2D5B0FB-085D-46B4-9E11-B63347C2692A}" type="pres">
      <dgm:prSet presAssocID="{38127149-2C1F-4159-91D8-2CCA97967970}" presName="sibTrans" presStyleLbl="sibTrans2D1" presStyleIdx="9" presStyleCnt="10"/>
      <dgm:spPr/>
    </dgm:pt>
    <dgm:pt modelId="{AA70EAA3-3EEF-4B64-BFB8-2A5E7E609446}" type="pres">
      <dgm:prSet presAssocID="{38127149-2C1F-4159-91D8-2CCA97967970}" presName="connectorText" presStyleLbl="sibTrans2D1" presStyleIdx="9" presStyleCnt="10"/>
      <dgm:spPr/>
    </dgm:pt>
    <dgm:pt modelId="{80B2A8E4-55E1-4DC5-B76A-BF0C17E4A97B}" type="pres">
      <dgm:prSet presAssocID="{76CB5030-B662-42E8-B19E-7EEEF4D807CA}" presName="node" presStyleLbl="node1" presStyleIdx="10" presStyleCnt="11">
        <dgm:presLayoutVars>
          <dgm:bulletEnabled val="1"/>
        </dgm:presLayoutVars>
      </dgm:prSet>
      <dgm:spPr/>
    </dgm:pt>
  </dgm:ptLst>
  <dgm:cxnLst>
    <dgm:cxn modelId="{E7B1EA02-C164-1C47-9756-5963A1A02BE4}" type="presOf" srcId="{76CB5030-B662-42E8-B19E-7EEEF4D807CA}" destId="{80B2A8E4-55E1-4DC5-B76A-BF0C17E4A97B}" srcOrd="0" destOrd="0" presId="urn:microsoft.com/office/officeart/2005/8/layout/process2"/>
    <dgm:cxn modelId="{C9F38608-00EB-EC48-ACCC-28B5CB31944D}" type="presOf" srcId="{38127149-2C1F-4159-91D8-2CCA97967970}" destId="{AA70EAA3-3EEF-4B64-BFB8-2A5E7E609446}" srcOrd="1" destOrd="0" presId="urn:microsoft.com/office/officeart/2005/8/layout/process2"/>
    <dgm:cxn modelId="{B1B9A30B-C585-C445-B50B-CC43D11B3293}" type="presOf" srcId="{A5D7111B-C008-4D52-A162-406F08FA9EEF}" destId="{B818EC27-7838-4B0D-A947-626E8A96BF5B}" srcOrd="0" destOrd="0" presId="urn:microsoft.com/office/officeart/2005/8/layout/process2"/>
    <dgm:cxn modelId="{5513C70B-308F-BE4C-92BD-D509C36C101B}" type="presOf" srcId="{01B029E3-F5CE-4D57-865B-C43925CF488B}" destId="{49F6E286-9416-4C0B-B43F-FB16D4ECD3A2}" srcOrd="0" destOrd="0" presId="urn:microsoft.com/office/officeart/2005/8/layout/process2"/>
    <dgm:cxn modelId="{953DE513-7425-A546-8686-5AF2FC0037B6}" type="presOf" srcId="{8054828A-78AC-4872-91F2-85310C35E950}" destId="{DF515304-839F-4A07-9F0F-885CA3E6A88F}" srcOrd="0" destOrd="0" presId="urn:microsoft.com/office/officeart/2005/8/layout/process2"/>
    <dgm:cxn modelId="{CEB10124-230C-48AB-8A48-6EA7A8C90C8F}" srcId="{3F6D1EF5-7CED-4BB6-A0BF-7BE1EC613CEE}" destId="{4C11C691-0B4C-40EF-ADF3-89F5FE1FF3D6}" srcOrd="4" destOrd="0" parTransId="{445CCE15-F955-4DC4-AE43-09C83D655E9A}" sibTransId="{4BEDD9E1-5A25-466F-A36A-6FCB2A65B1FA}"/>
    <dgm:cxn modelId="{FFAA4734-8DE7-F34E-A1BA-4623F4A98F24}" type="presOf" srcId="{16FE5617-DF66-43DA-A22D-76F0CA6D3A3D}" destId="{E7941E0F-2930-4455-91DD-5C7FFF25C4E6}" srcOrd="1" destOrd="0" presId="urn:microsoft.com/office/officeart/2005/8/layout/process2"/>
    <dgm:cxn modelId="{4F7A6A34-E9A3-4C7C-974A-1AF87188427C}" srcId="{3F6D1EF5-7CED-4BB6-A0BF-7BE1EC613CEE}" destId="{EEEE16EE-DE0D-4A9B-BF84-F857E217330C}" srcOrd="3" destOrd="0" parTransId="{E1415726-9D77-4865-B53E-D9D8595F9B8C}" sibTransId="{C858F45D-DB30-4ECD-8648-9C76A71A7670}"/>
    <dgm:cxn modelId="{9576E13B-A8F5-B744-8B1C-F951D06B7B8D}" type="presOf" srcId="{EEEE16EE-DE0D-4A9B-BF84-F857E217330C}" destId="{8E784E87-1B1C-44F1-8A2D-0A6435E9740C}" srcOrd="0" destOrd="0" presId="urn:microsoft.com/office/officeart/2005/8/layout/process2"/>
    <dgm:cxn modelId="{2816A146-9DCF-7F4B-B062-7382D6BE7388}" type="presOf" srcId="{3980C539-CBDC-4CA3-A18B-60920E4F17C8}" destId="{10D3098F-C519-46A6-BDA5-77395E7505DF}" srcOrd="0" destOrd="0" presId="urn:microsoft.com/office/officeart/2005/8/layout/process2"/>
    <dgm:cxn modelId="{F6371947-B644-4B23-9C76-8AC3928677D1}" srcId="{3F6D1EF5-7CED-4BB6-A0BF-7BE1EC613CEE}" destId="{76CB5030-B662-42E8-B19E-7EEEF4D807CA}" srcOrd="10" destOrd="0" parTransId="{0CC32BAA-38C5-4D6E-BB00-C36B303235E3}" sibTransId="{CD58FDCF-FEFB-44C3-99B0-1E7FB621F92F}"/>
    <dgm:cxn modelId="{CBC1504D-8DFD-EF47-933E-6161287C6F0D}" type="presOf" srcId="{46BBDB83-C4CE-4EA6-85D2-51F2D9C7F0D5}" destId="{A26A33B9-B12C-437C-B5F1-273728864262}" srcOrd="0" destOrd="0" presId="urn:microsoft.com/office/officeart/2005/8/layout/process2"/>
    <dgm:cxn modelId="{7B495F59-4FDC-1648-BEB6-01EB47733D6E}" type="presOf" srcId="{D1E41EA3-A944-479D-9942-11073592B213}" destId="{B382C5CF-FBDA-4A03-A10F-54F21E9CAC42}" srcOrd="0" destOrd="0" presId="urn:microsoft.com/office/officeart/2005/8/layout/process2"/>
    <dgm:cxn modelId="{D7EFCD5F-DF56-F241-9D9B-DA98F252E360}" type="presOf" srcId="{16FE5617-DF66-43DA-A22D-76F0CA6D3A3D}" destId="{15B61B4E-FB76-4D7A-918E-47118D7CFC2A}" srcOrd="0" destOrd="0" presId="urn:microsoft.com/office/officeart/2005/8/layout/process2"/>
    <dgm:cxn modelId="{F8DA4461-F2FE-8E44-A7B8-ED0774F99CC3}" type="presOf" srcId="{BD3C08C0-5809-47BA-9466-80DCFCDB8235}" destId="{E1D566E2-C671-44CD-B304-F1441E626489}" srcOrd="0" destOrd="0" presId="urn:microsoft.com/office/officeart/2005/8/layout/process2"/>
    <dgm:cxn modelId="{F9FDBB61-E0A9-8F42-AABB-BD90EDA21B52}" type="presOf" srcId="{4C11C691-0B4C-40EF-ADF3-89F5FE1FF3D6}" destId="{47AA9A05-1ACE-40AC-8481-BD47182ACD96}" srcOrd="0" destOrd="0" presId="urn:microsoft.com/office/officeart/2005/8/layout/process2"/>
    <dgm:cxn modelId="{CAC1F669-CAED-024C-8191-933A5695C1B6}" type="presOf" srcId="{DE8FABAF-60F1-46AD-A538-36310A479D7F}" destId="{45AD4A64-8C3C-4F4A-9646-CB7C04EBC3A2}" srcOrd="1" destOrd="0" presId="urn:microsoft.com/office/officeart/2005/8/layout/process2"/>
    <dgm:cxn modelId="{5EB3A978-CB42-084B-B61F-9343E9922504}" type="presOf" srcId="{4BEDD9E1-5A25-466F-A36A-6FCB2A65B1FA}" destId="{E6F9303E-B44A-46B6-8BBD-69344CC2D5B8}" srcOrd="1" destOrd="0" presId="urn:microsoft.com/office/officeart/2005/8/layout/process2"/>
    <dgm:cxn modelId="{704B4B7B-4F61-44EC-B7DD-EABD682D52D7}" srcId="{3F6D1EF5-7CED-4BB6-A0BF-7BE1EC613CEE}" destId="{01B029E3-F5CE-4D57-865B-C43925CF488B}" srcOrd="0" destOrd="0" parTransId="{8B5A7F25-1718-40C1-A636-EAA4BE7D6740}" sibTransId="{DE8FABAF-60F1-46AD-A538-36310A479D7F}"/>
    <dgm:cxn modelId="{0E39DB84-22C4-1D4B-9476-C9E5797D2553}" type="presOf" srcId="{037D0DCC-818B-46AD-B7B5-CD383279CC50}" destId="{C9328F02-34F6-4E67-BE3C-4D18AABDD486}" srcOrd="1" destOrd="0" presId="urn:microsoft.com/office/officeart/2005/8/layout/process2"/>
    <dgm:cxn modelId="{0157288D-480A-4005-B2FB-A76DBBF1AC16}" srcId="{3F6D1EF5-7CED-4BB6-A0BF-7BE1EC613CEE}" destId="{8FF45CC8-21C5-4010-9AF5-75A544BA1B85}" srcOrd="5" destOrd="0" parTransId="{1F009891-9DF6-41D6-8886-9A61D79991A3}" sibTransId="{FC45F15B-9359-4A53-AC0D-7BC8AF9C09E0}"/>
    <dgm:cxn modelId="{9C23B08D-07B8-274F-9584-67FBFCDF6241}" type="presOf" srcId="{14972089-F9EA-49D5-9165-88428BA15418}" destId="{FA8A5343-860E-4D05-9DF0-F141AA84D500}" srcOrd="0" destOrd="0" presId="urn:microsoft.com/office/officeart/2005/8/layout/process2"/>
    <dgm:cxn modelId="{DB524B91-2EA7-F14B-B2B2-4CB72AC68A7A}" type="presOf" srcId="{FC45F15B-9359-4A53-AC0D-7BC8AF9C09E0}" destId="{45CFB74D-294E-43BF-B586-39415BB85DF6}" srcOrd="1" destOrd="0" presId="urn:microsoft.com/office/officeart/2005/8/layout/process2"/>
    <dgm:cxn modelId="{CE3C6D92-34CD-4B47-9E5B-A285B1EACDE4}" type="presOf" srcId="{C858F45D-DB30-4ECD-8648-9C76A71A7670}" destId="{90137487-4041-43E1-A5C7-54D34B8E35F0}" srcOrd="0" destOrd="0" presId="urn:microsoft.com/office/officeart/2005/8/layout/process2"/>
    <dgm:cxn modelId="{B72A5796-ECA9-CD43-91A7-B9022D604077}" type="presOf" srcId="{DE8FABAF-60F1-46AD-A538-36310A479D7F}" destId="{2A6A0D5A-3792-4165-91FE-D20514D218A4}" srcOrd="0" destOrd="0" presId="urn:microsoft.com/office/officeart/2005/8/layout/process2"/>
    <dgm:cxn modelId="{4C1E439C-1400-4030-A7C9-D797C21E28BF}" srcId="{3F6D1EF5-7CED-4BB6-A0BF-7BE1EC613CEE}" destId="{BD3C08C0-5809-47BA-9466-80DCFCDB8235}" srcOrd="1" destOrd="0" parTransId="{F0C50D30-429B-4E8F-A535-4065DB2A6B60}" sibTransId="{8054828A-78AC-4872-91F2-85310C35E950}"/>
    <dgm:cxn modelId="{286827B5-814F-0D48-8E7F-FC06FDC984DE}" type="presOf" srcId="{FC45F15B-9359-4A53-AC0D-7BC8AF9C09E0}" destId="{9EDF6EA2-D4D0-457F-848A-892E76EE0B92}" srcOrd="0" destOrd="0" presId="urn:microsoft.com/office/officeart/2005/8/layout/process2"/>
    <dgm:cxn modelId="{3F79BFB7-3E8B-5044-8A93-5632D06C369D}" type="presOf" srcId="{D4390529-2DCF-43F9-83AB-A02E5912B343}" destId="{E328EDBB-4F72-4932-A64F-8EA5F221AECA}" srcOrd="1" destOrd="0" presId="urn:microsoft.com/office/officeart/2005/8/layout/process2"/>
    <dgm:cxn modelId="{57016BC4-75EF-3F4B-B28A-1A1BB1339A58}" type="presOf" srcId="{38127149-2C1F-4159-91D8-2CCA97967970}" destId="{E2D5B0FB-085D-46B4-9E11-B63347C2692A}" srcOrd="0" destOrd="0" presId="urn:microsoft.com/office/officeart/2005/8/layout/process2"/>
    <dgm:cxn modelId="{F058D1C7-0FFB-9C46-B90D-0DD1DFB8CB92}" type="presOf" srcId="{4BEDD9E1-5A25-466F-A36A-6FCB2A65B1FA}" destId="{BDA10A3A-26AD-40F2-BFA6-884ED475AAF8}" srcOrd="0" destOrd="0" presId="urn:microsoft.com/office/officeart/2005/8/layout/process2"/>
    <dgm:cxn modelId="{392EA9D1-A4E8-A347-8BCE-7EFD0409308F}" type="presOf" srcId="{D1E41EA3-A944-479D-9942-11073592B213}" destId="{EC47F7C1-0393-4EBE-8DE0-682602348255}" srcOrd="1" destOrd="0" presId="urn:microsoft.com/office/officeart/2005/8/layout/process2"/>
    <dgm:cxn modelId="{665273D2-419E-4C63-A438-8EBD7F0D9F4A}" srcId="{3F6D1EF5-7CED-4BB6-A0BF-7BE1EC613CEE}" destId="{3980C539-CBDC-4CA3-A18B-60920E4F17C8}" srcOrd="9" destOrd="0" parTransId="{503566BD-B62F-45DE-9476-B8489ADE5D8A}" sibTransId="{38127149-2C1F-4159-91D8-2CCA97967970}"/>
    <dgm:cxn modelId="{127F35D5-8B59-694F-A3DE-85143B6B68AB}" type="presOf" srcId="{8FF45CC8-21C5-4010-9AF5-75A544BA1B85}" destId="{FA47936A-BE3A-4B1A-B408-AAF4FB901090}" srcOrd="0" destOrd="0" presId="urn:microsoft.com/office/officeart/2005/8/layout/process2"/>
    <dgm:cxn modelId="{BAC146D5-71BC-4D04-87F0-4EBF1D05E618}" srcId="{3F6D1EF5-7CED-4BB6-A0BF-7BE1EC613CEE}" destId="{4DB40283-48ED-42A3-BD08-069E5966778E}" srcOrd="6" destOrd="0" parTransId="{61E31F5C-2F5A-4A72-A57C-CD77076E53D3}" sibTransId="{037D0DCC-818B-46AD-B7B5-CD383279CC50}"/>
    <dgm:cxn modelId="{7C1528D6-3CDF-4044-9FEC-4E92A2E51611}" type="presOf" srcId="{D4390529-2DCF-43F9-83AB-A02E5912B343}" destId="{0BEE7A42-DD49-456A-997D-B97D1552BD00}" srcOrd="0" destOrd="0" presId="urn:microsoft.com/office/officeart/2005/8/layout/process2"/>
    <dgm:cxn modelId="{463201D9-2A7C-4750-ADEC-769F8550E25A}" srcId="{3F6D1EF5-7CED-4BB6-A0BF-7BE1EC613CEE}" destId="{14972089-F9EA-49D5-9165-88428BA15418}" srcOrd="2" destOrd="0" parTransId="{96456456-0F9E-4790-9E8E-BFF464CF5591}" sibTransId="{16FE5617-DF66-43DA-A22D-76F0CA6D3A3D}"/>
    <dgm:cxn modelId="{C3C606DC-4434-0040-9F4E-DA9C121C973F}" type="presOf" srcId="{C858F45D-DB30-4ECD-8648-9C76A71A7670}" destId="{1C14030D-E98E-4809-8C94-AB50FD6F7858}" srcOrd="1" destOrd="0" presId="urn:microsoft.com/office/officeart/2005/8/layout/process2"/>
    <dgm:cxn modelId="{BF728CE1-3665-45C9-8C4F-BD4BC9C50B07}" srcId="{3F6D1EF5-7CED-4BB6-A0BF-7BE1EC613CEE}" destId="{46BBDB83-C4CE-4EA6-85D2-51F2D9C7F0D5}" srcOrd="7" destOrd="0" parTransId="{D2DFAED3-1E55-45BE-B681-A0F670DFD3D5}" sibTransId="{D4390529-2DCF-43F9-83AB-A02E5912B343}"/>
    <dgm:cxn modelId="{A103AAE1-095B-4A47-AA77-9299118280FB}" srcId="{3F6D1EF5-7CED-4BB6-A0BF-7BE1EC613CEE}" destId="{A5D7111B-C008-4D52-A162-406F08FA9EEF}" srcOrd="8" destOrd="0" parTransId="{99DE3642-B093-4AA0-A737-8BA6DC39DD9B}" sibTransId="{D1E41EA3-A944-479D-9942-11073592B213}"/>
    <dgm:cxn modelId="{76040FE8-7324-4147-9ACB-AD76119FB67F}" type="presOf" srcId="{037D0DCC-818B-46AD-B7B5-CD383279CC50}" destId="{B333D0B0-BC74-41D0-973F-68F0797DD659}" srcOrd="0" destOrd="0" presId="urn:microsoft.com/office/officeart/2005/8/layout/process2"/>
    <dgm:cxn modelId="{E9C551F6-FBF3-5749-915D-E0CE8D1761B9}" type="presOf" srcId="{8054828A-78AC-4872-91F2-85310C35E950}" destId="{D6446123-C865-4EF3-A82E-D338071286B8}" srcOrd="1" destOrd="0" presId="urn:microsoft.com/office/officeart/2005/8/layout/process2"/>
    <dgm:cxn modelId="{1EEBEAF7-5AF4-1E42-B4D9-656FCF0BBF7E}" type="presOf" srcId="{4DB40283-48ED-42A3-BD08-069E5966778E}" destId="{9F88B069-A781-4CD0-906D-B78438907F7B}" srcOrd="0" destOrd="0" presId="urn:microsoft.com/office/officeart/2005/8/layout/process2"/>
    <dgm:cxn modelId="{6BEA32FF-3A19-5444-AE64-1603828C279B}" type="presOf" srcId="{3F6D1EF5-7CED-4BB6-A0BF-7BE1EC613CEE}" destId="{1CD6002D-0827-4EB7-B015-112504051B43}" srcOrd="0" destOrd="0" presId="urn:microsoft.com/office/officeart/2005/8/layout/process2"/>
    <dgm:cxn modelId="{36FC86D4-62FC-2A43-9417-148B4BC6F29E}" type="presParOf" srcId="{1CD6002D-0827-4EB7-B015-112504051B43}" destId="{49F6E286-9416-4C0B-B43F-FB16D4ECD3A2}" srcOrd="0" destOrd="0" presId="urn:microsoft.com/office/officeart/2005/8/layout/process2"/>
    <dgm:cxn modelId="{46ED4684-1E5C-FB4D-A8CD-0DC9297C4FDA}" type="presParOf" srcId="{1CD6002D-0827-4EB7-B015-112504051B43}" destId="{2A6A0D5A-3792-4165-91FE-D20514D218A4}" srcOrd="1" destOrd="0" presId="urn:microsoft.com/office/officeart/2005/8/layout/process2"/>
    <dgm:cxn modelId="{99216E25-B886-BB43-8B98-C19EDB4AFFC9}" type="presParOf" srcId="{2A6A0D5A-3792-4165-91FE-D20514D218A4}" destId="{45AD4A64-8C3C-4F4A-9646-CB7C04EBC3A2}" srcOrd="0" destOrd="0" presId="urn:microsoft.com/office/officeart/2005/8/layout/process2"/>
    <dgm:cxn modelId="{6754BB36-80E5-234A-B137-3BE286E0F149}" type="presParOf" srcId="{1CD6002D-0827-4EB7-B015-112504051B43}" destId="{E1D566E2-C671-44CD-B304-F1441E626489}" srcOrd="2" destOrd="0" presId="urn:microsoft.com/office/officeart/2005/8/layout/process2"/>
    <dgm:cxn modelId="{15627616-F0C3-664A-AEE3-D9F6392D9194}" type="presParOf" srcId="{1CD6002D-0827-4EB7-B015-112504051B43}" destId="{DF515304-839F-4A07-9F0F-885CA3E6A88F}" srcOrd="3" destOrd="0" presId="urn:microsoft.com/office/officeart/2005/8/layout/process2"/>
    <dgm:cxn modelId="{CA8CA642-3954-E344-B87D-9A17F7991D49}" type="presParOf" srcId="{DF515304-839F-4A07-9F0F-885CA3E6A88F}" destId="{D6446123-C865-4EF3-A82E-D338071286B8}" srcOrd="0" destOrd="0" presId="urn:microsoft.com/office/officeart/2005/8/layout/process2"/>
    <dgm:cxn modelId="{C7074CC1-B45C-6B41-9574-106BBF9A5267}" type="presParOf" srcId="{1CD6002D-0827-4EB7-B015-112504051B43}" destId="{FA8A5343-860E-4D05-9DF0-F141AA84D500}" srcOrd="4" destOrd="0" presId="urn:microsoft.com/office/officeart/2005/8/layout/process2"/>
    <dgm:cxn modelId="{E303E4BD-D5BA-FB4B-81AD-F1D6452319B9}" type="presParOf" srcId="{1CD6002D-0827-4EB7-B015-112504051B43}" destId="{15B61B4E-FB76-4D7A-918E-47118D7CFC2A}" srcOrd="5" destOrd="0" presId="urn:microsoft.com/office/officeart/2005/8/layout/process2"/>
    <dgm:cxn modelId="{1474F90B-C553-0E4F-B5DA-C4AD23B0E8FC}" type="presParOf" srcId="{15B61B4E-FB76-4D7A-918E-47118D7CFC2A}" destId="{E7941E0F-2930-4455-91DD-5C7FFF25C4E6}" srcOrd="0" destOrd="0" presId="urn:microsoft.com/office/officeart/2005/8/layout/process2"/>
    <dgm:cxn modelId="{13460A27-2AA7-BE4F-BB2D-2C90C6E98F99}" type="presParOf" srcId="{1CD6002D-0827-4EB7-B015-112504051B43}" destId="{8E784E87-1B1C-44F1-8A2D-0A6435E9740C}" srcOrd="6" destOrd="0" presId="urn:microsoft.com/office/officeart/2005/8/layout/process2"/>
    <dgm:cxn modelId="{2D5B6103-251A-F647-9CF2-6CB9A3968675}" type="presParOf" srcId="{1CD6002D-0827-4EB7-B015-112504051B43}" destId="{90137487-4041-43E1-A5C7-54D34B8E35F0}" srcOrd="7" destOrd="0" presId="urn:microsoft.com/office/officeart/2005/8/layout/process2"/>
    <dgm:cxn modelId="{87CC5DD0-7A8F-B343-8B1C-6A4B2D2B1C20}" type="presParOf" srcId="{90137487-4041-43E1-A5C7-54D34B8E35F0}" destId="{1C14030D-E98E-4809-8C94-AB50FD6F7858}" srcOrd="0" destOrd="0" presId="urn:microsoft.com/office/officeart/2005/8/layout/process2"/>
    <dgm:cxn modelId="{1B913AEE-2330-6F46-9951-FE0A3D556CA2}" type="presParOf" srcId="{1CD6002D-0827-4EB7-B015-112504051B43}" destId="{47AA9A05-1ACE-40AC-8481-BD47182ACD96}" srcOrd="8" destOrd="0" presId="urn:microsoft.com/office/officeart/2005/8/layout/process2"/>
    <dgm:cxn modelId="{81CB8F18-CC53-DB47-93F6-F063BD2367D7}" type="presParOf" srcId="{1CD6002D-0827-4EB7-B015-112504051B43}" destId="{BDA10A3A-26AD-40F2-BFA6-884ED475AAF8}" srcOrd="9" destOrd="0" presId="urn:microsoft.com/office/officeart/2005/8/layout/process2"/>
    <dgm:cxn modelId="{29FA02F1-7A7B-7B4A-85A9-7ECF227D13BF}" type="presParOf" srcId="{BDA10A3A-26AD-40F2-BFA6-884ED475AAF8}" destId="{E6F9303E-B44A-46B6-8BBD-69344CC2D5B8}" srcOrd="0" destOrd="0" presId="urn:microsoft.com/office/officeart/2005/8/layout/process2"/>
    <dgm:cxn modelId="{75BEA842-1804-CC4F-BF0D-8F3173C98E99}" type="presParOf" srcId="{1CD6002D-0827-4EB7-B015-112504051B43}" destId="{FA47936A-BE3A-4B1A-B408-AAF4FB901090}" srcOrd="10" destOrd="0" presId="urn:microsoft.com/office/officeart/2005/8/layout/process2"/>
    <dgm:cxn modelId="{6D4EF48A-BA6F-574B-9F3A-09C2771B786C}" type="presParOf" srcId="{1CD6002D-0827-4EB7-B015-112504051B43}" destId="{9EDF6EA2-D4D0-457F-848A-892E76EE0B92}" srcOrd="11" destOrd="0" presId="urn:microsoft.com/office/officeart/2005/8/layout/process2"/>
    <dgm:cxn modelId="{476A6EFB-45E3-C241-8091-F6A7D202A22B}" type="presParOf" srcId="{9EDF6EA2-D4D0-457F-848A-892E76EE0B92}" destId="{45CFB74D-294E-43BF-B586-39415BB85DF6}" srcOrd="0" destOrd="0" presId="urn:microsoft.com/office/officeart/2005/8/layout/process2"/>
    <dgm:cxn modelId="{A1769BCA-5C96-5646-B0F0-A35325AFC810}" type="presParOf" srcId="{1CD6002D-0827-4EB7-B015-112504051B43}" destId="{9F88B069-A781-4CD0-906D-B78438907F7B}" srcOrd="12" destOrd="0" presId="urn:microsoft.com/office/officeart/2005/8/layout/process2"/>
    <dgm:cxn modelId="{3CCB15FF-E846-C54A-AE3F-D6FFF039F449}" type="presParOf" srcId="{1CD6002D-0827-4EB7-B015-112504051B43}" destId="{B333D0B0-BC74-41D0-973F-68F0797DD659}" srcOrd="13" destOrd="0" presId="urn:microsoft.com/office/officeart/2005/8/layout/process2"/>
    <dgm:cxn modelId="{F4D51786-B9D0-864B-946C-6FCB32365CB3}" type="presParOf" srcId="{B333D0B0-BC74-41D0-973F-68F0797DD659}" destId="{C9328F02-34F6-4E67-BE3C-4D18AABDD486}" srcOrd="0" destOrd="0" presId="urn:microsoft.com/office/officeart/2005/8/layout/process2"/>
    <dgm:cxn modelId="{8CBAB9D2-BEB6-6647-96D7-A7AC4CD56F99}" type="presParOf" srcId="{1CD6002D-0827-4EB7-B015-112504051B43}" destId="{A26A33B9-B12C-437C-B5F1-273728864262}" srcOrd="14" destOrd="0" presId="urn:microsoft.com/office/officeart/2005/8/layout/process2"/>
    <dgm:cxn modelId="{E33BE3B3-882A-9E4C-A24B-2A3B6163EF41}" type="presParOf" srcId="{1CD6002D-0827-4EB7-B015-112504051B43}" destId="{0BEE7A42-DD49-456A-997D-B97D1552BD00}" srcOrd="15" destOrd="0" presId="urn:microsoft.com/office/officeart/2005/8/layout/process2"/>
    <dgm:cxn modelId="{8A36B0F2-D8EC-2440-9578-75277DBC87B6}" type="presParOf" srcId="{0BEE7A42-DD49-456A-997D-B97D1552BD00}" destId="{E328EDBB-4F72-4932-A64F-8EA5F221AECA}" srcOrd="0" destOrd="0" presId="urn:microsoft.com/office/officeart/2005/8/layout/process2"/>
    <dgm:cxn modelId="{11219F0E-7406-0B4C-8F91-C20DA653D302}" type="presParOf" srcId="{1CD6002D-0827-4EB7-B015-112504051B43}" destId="{B818EC27-7838-4B0D-A947-626E8A96BF5B}" srcOrd="16" destOrd="0" presId="urn:microsoft.com/office/officeart/2005/8/layout/process2"/>
    <dgm:cxn modelId="{E70EB9F5-D19F-944A-B796-57D3175C6A33}" type="presParOf" srcId="{1CD6002D-0827-4EB7-B015-112504051B43}" destId="{B382C5CF-FBDA-4A03-A10F-54F21E9CAC42}" srcOrd="17" destOrd="0" presId="urn:microsoft.com/office/officeart/2005/8/layout/process2"/>
    <dgm:cxn modelId="{853A6CB0-9432-3F44-8178-CD88A3CCDC6D}" type="presParOf" srcId="{B382C5CF-FBDA-4A03-A10F-54F21E9CAC42}" destId="{EC47F7C1-0393-4EBE-8DE0-682602348255}" srcOrd="0" destOrd="0" presId="urn:microsoft.com/office/officeart/2005/8/layout/process2"/>
    <dgm:cxn modelId="{B29F3EBC-0142-1042-A854-30E65515D228}" type="presParOf" srcId="{1CD6002D-0827-4EB7-B015-112504051B43}" destId="{10D3098F-C519-46A6-BDA5-77395E7505DF}" srcOrd="18" destOrd="0" presId="urn:microsoft.com/office/officeart/2005/8/layout/process2"/>
    <dgm:cxn modelId="{D8721484-3992-C747-B80D-BE00777A1274}" type="presParOf" srcId="{1CD6002D-0827-4EB7-B015-112504051B43}" destId="{E2D5B0FB-085D-46B4-9E11-B63347C2692A}" srcOrd="19" destOrd="0" presId="urn:microsoft.com/office/officeart/2005/8/layout/process2"/>
    <dgm:cxn modelId="{7906391B-2611-C34A-AF33-3184D47C7D07}" type="presParOf" srcId="{E2D5B0FB-085D-46B4-9E11-B63347C2692A}" destId="{AA70EAA3-3EEF-4B64-BFB8-2A5E7E609446}" srcOrd="0" destOrd="0" presId="urn:microsoft.com/office/officeart/2005/8/layout/process2"/>
    <dgm:cxn modelId="{6ED70514-1719-9148-B4DC-0BB583D3211A}" type="presParOf" srcId="{1CD6002D-0827-4EB7-B015-112504051B43}" destId="{80B2A8E4-55E1-4DC5-B76A-BF0C17E4A97B}" srcOrd="2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F6E286-9416-4C0B-B43F-FB16D4ECD3A2}">
      <dsp:nvSpPr>
        <dsp:cNvPr id="0" name=""/>
        <dsp:cNvSpPr/>
      </dsp:nvSpPr>
      <dsp:spPr>
        <a:xfrm>
          <a:off x="3556250" y="2426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tx1">
                  <a:lumMod val="75000"/>
                </a:schemeClr>
              </a:solidFill>
            </a:rPr>
            <a:t>Eligibility Criteria</a:t>
          </a:r>
        </a:p>
      </dsp:txBody>
      <dsp:txXfrm>
        <a:off x="3565336" y="11512"/>
        <a:ext cx="1222752" cy="292059"/>
      </dsp:txXfrm>
    </dsp:sp>
    <dsp:sp modelId="{2A6A0D5A-3792-4165-91FE-D20514D218A4}">
      <dsp:nvSpPr>
        <dsp:cNvPr id="0" name=""/>
        <dsp:cNvSpPr/>
      </dsp:nvSpPr>
      <dsp:spPr>
        <a:xfrm rot="5400000">
          <a:off x="4118544" y="320413"/>
          <a:ext cx="116336" cy="13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 dirty="0"/>
        </a:p>
      </dsp:txBody>
      <dsp:txXfrm rot="-5400000">
        <a:off x="4134832" y="332047"/>
        <a:ext cx="83762" cy="81435"/>
      </dsp:txXfrm>
    </dsp:sp>
    <dsp:sp modelId="{E1D566E2-C671-44CD-B304-F1441E626489}">
      <dsp:nvSpPr>
        <dsp:cNvPr id="0" name=""/>
        <dsp:cNvSpPr/>
      </dsp:nvSpPr>
      <dsp:spPr>
        <a:xfrm>
          <a:off x="3556250" y="467772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tx1">
                  <a:lumMod val="75000"/>
                </a:schemeClr>
              </a:solidFill>
            </a:rPr>
            <a:t>Randomisation and</a:t>
          </a:r>
          <a:r>
            <a:rPr lang="en-GB" sz="1200" b="1" kern="1200" baseline="0" dirty="0">
              <a:solidFill>
                <a:schemeClr val="tx1">
                  <a:lumMod val="75000"/>
                </a:schemeClr>
              </a:solidFill>
            </a:rPr>
            <a:t> blinding</a:t>
          </a:r>
          <a:endParaRPr lang="en-GB" sz="1200" b="1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3565336" y="476858"/>
        <a:ext cx="1222752" cy="292059"/>
      </dsp:txXfrm>
    </dsp:sp>
    <dsp:sp modelId="{DF515304-839F-4A07-9F0F-885CA3E6A88F}">
      <dsp:nvSpPr>
        <dsp:cNvPr id="0" name=""/>
        <dsp:cNvSpPr/>
      </dsp:nvSpPr>
      <dsp:spPr>
        <a:xfrm rot="5400000">
          <a:off x="4118544" y="785759"/>
          <a:ext cx="116336" cy="13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 dirty="0"/>
        </a:p>
      </dsp:txBody>
      <dsp:txXfrm rot="-5400000">
        <a:off x="4134832" y="797393"/>
        <a:ext cx="83762" cy="81435"/>
      </dsp:txXfrm>
    </dsp:sp>
    <dsp:sp modelId="{FA8A5343-860E-4D05-9DF0-F141AA84D500}">
      <dsp:nvSpPr>
        <dsp:cNvPr id="0" name=""/>
        <dsp:cNvSpPr/>
      </dsp:nvSpPr>
      <dsp:spPr>
        <a:xfrm>
          <a:off x="3556250" y="933119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tx1">
                  <a:lumMod val="75000"/>
                </a:schemeClr>
              </a:solidFill>
            </a:rPr>
            <a:t>Endpoints </a:t>
          </a:r>
        </a:p>
      </dsp:txBody>
      <dsp:txXfrm>
        <a:off x="3565336" y="942205"/>
        <a:ext cx="1222752" cy="292059"/>
      </dsp:txXfrm>
    </dsp:sp>
    <dsp:sp modelId="{15B61B4E-FB76-4D7A-918E-47118D7CFC2A}">
      <dsp:nvSpPr>
        <dsp:cNvPr id="0" name=""/>
        <dsp:cNvSpPr/>
      </dsp:nvSpPr>
      <dsp:spPr>
        <a:xfrm rot="5400000">
          <a:off x="4118544" y="1251106"/>
          <a:ext cx="116336" cy="13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 dirty="0"/>
        </a:p>
      </dsp:txBody>
      <dsp:txXfrm rot="-5400000">
        <a:off x="4134832" y="1262740"/>
        <a:ext cx="83762" cy="81435"/>
      </dsp:txXfrm>
    </dsp:sp>
    <dsp:sp modelId="{8E784E87-1B1C-44F1-8A2D-0A6435E9740C}">
      <dsp:nvSpPr>
        <dsp:cNvPr id="0" name=""/>
        <dsp:cNvSpPr/>
      </dsp:nvSpPr>
      <dsp:spPr>
        <a:xfrm>
          <a:off x="3556250" y="1398466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tx1">
                  <a:lumMod val="75000"/>
                </a:schemeClr>
              </a:solidFill>
            </a:rPr>
            <a:t>Tests</a:t>
          </a:r>
          <a:r>
            <a:rPr lang="en-GB" sz="1200" b="1" kern="1200" baseline="0" dirty="0">
              <a:solidFill>
                <a:schemeClr val="tx1">
                  <a:lumMod val="75000"/>
                </a:schemeClr>
              </a:solidFill>
            </a:rPr>
            <a:t> and diagnostics </a:t>
          </a:r>
          <a:endParaRPr lang="en-GB" sz="1200" b="1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3565336" y="1407552"/>
        <a:ext cx="1222752" cy="292059"/>
      </dsp:txXfrm>
    </dsp:sp>
    <dsp:sp modelId="{90137487-4041-43E1-A5C7-54D34B8E35F0}">
      <dsp:nvSpPr>
        <dsp:cNvPr id="0" name=""/>
        <dsp:cNvSpPr/>
      </dsp:nvSpPr>
      <dsp:spPr>
        <a:xfrm rot="5400000">
          <a:off x="4118544" y="1716453"/>
          <a:ext cx="116336" cy="13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 dirty="0"/>
        </a:p>
      </dsp:txBody>
      <dsp:txXfrm rot="-5400000">
        <a:off x="4134832" y="1728087"/>
        <a:ext cx="83762" cy="81435"/>
      </dsp:txXfrm>
    </dsp:sp>
    <dsp:sp modelId="{47AA9A05-1ACE-40AC-8481-BD47182ACD96}">
      <dsp:nvSpPr>
        <dsp:cNvPr id="0" name=""/>
        <dsp:cNvSpPr/>
      </dsp:nvSpPr>
      <dsp:spPr>
        <a:xfrm>
          <a:off x="3556250" y="1863813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tx1">
                  <a:lumMod val="75000"/>
                </a:schemeClr>
              </a:solidFill>
            </a:rPr>
            <a:t>Comparison</a:t>
          </a:r>
          <a:r>
            <a:rPr lang="en-GB" sz="1200" b="1" kern="1200" baseline="0" dirty="0">
              <a:solidFill>
                <a:schemeClr val="tx1">
                  <a:lumMod val="75000"/>
                </a:schemeClr>
              </a:solidFill>
            </a:rPr>
            <a:t> intervention</a:t>
          </a:r>
          <a:endParaRPr lang="en-GB" sz="1200" b="1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3565336" y="1872899"/>
        <a:ext cx="1222752" cy="292059"/>
      </dsp:txXfrm>
    </dsp:sp>
    <dsp:sp modelId="{BDA10A3A-26AD-40F2-BFA6-884ED475AAF8}">
      <dsp:nvSpPr>
        <dsp:cNvPr id="0" name=""/>
        <dsp:cNvSpPr/>
      </dsp:nvSpPr>
      <dsp:spPr>
        <a:xfrm rot="5400000">
          <a:off x="4118544" y="2181800"/>
          <a:ext cx="116336" cy="13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 dirty="0"/>
        </a:p>
      </dsp:txBody>
      <dsp:txXfrm rot="-5400000">
        <a:off x="4134832" y="2193434"/>
        <a:ext cx="83762" cy="81435"/>
      </dsp:txXfrm>
    </dsp:sp>
    <dsp:sp modelId="{FA47936A-BE3A-4B1A-B408-AAF4FB901090}">
      <dsp:nvSpPr>
        <dsp:cNvPr id="0" name=""/>
        <dsp:cNvSpPr/>
      </dsp:nvSpPr>
      <dsp:spPr>
        <a:xfrm>
          <a:off x="3556250" y="2329160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baseline="0" dirty="0">
              <a:solidFill>
                <a:schemeClr val="tx1">
                  <a:lumMod val="75000"/>
                </a:schemeClr>
              </a:solidFill>
            </a:rPr>
            <a:t>Practitioner expertise</a:t>
          </a:r>
          <a:endParaRPr lang="en-GB" sz="1200" b="1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3565336" y="2338246"/>
        <a:ext cx="1222752" cy="292059"/>
      </dsp:txXfrm>
    </dsp:sp>
    <dsp:sp modelId="{9EDF6EA2-D4D0-457F-848A-892E76EE0B92}">
      <dsp:nvSpPr>
        <dsp:cNvPr id="0" name=""/>
        <dsp:cNvSpPr/>
      </dsp:nvSpPr>
      <dsp:spPr>
        <a:xfrm rot="5400000">
          <a:off x="4118544" y="2647147"/>
          <a:ext cx="116336" cy="13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 dirty="0"/>
        </a:p>
      </dsp:txBody>
      <dsp:txXfrm rot="-5400000">
        <a:off x="4134832" y="2658781"/>
        <a:ext cx="83762" cy="81435"/>
      </dsp:txXfrm>
    </dsp:sp>
    <dsp:sp modelId="{9F88B069-A781-4CD0-906D-B78438907F7B}">
      <dsp:nvSpPr>
        <dsp:cNvPr id="0" name=""/>
        <dsp:cNvSpPr/>
      </dsp:nvSpPr>
      <dsp:spPr>
        <a:xfrm>
          <a:off x="3556250" y="2794507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tx1">
                  <a:lumMod val="75000"/>
                </a:schemeClr>
              </a:solidFill>
            </a:rPr>
            <a:t>Follow up</a:t>
          </a:r>
        </a:p>
      </dsp:txBody>
      <dsp:txXfrm>
        <a:off x="3565336" y="2803593"/>
        <a:ext cx="1222752" cy="292059"/>
      </dsp:txXfrm>
    </dsp:sp>
    <dsp:sp modelId="{B333D0B0-BC74-41D0-973F-68F0797DD659}">
      <dsp:nvSpPr>
        <dsp:cNvPr id="0" name=""/>
        <dsp:cNvSpPr/>
      </dsp:nvSpPr>
      <dsp:spPr>
        <a:xfrm rot="5400000">
          <a:off x="4118544" y="3112494"/>
          <a:ext cx="116336" cy="13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 dirty="0"/>
        </a:p>
      </dsp:txBody>
      <dsp:txXfrm rot="-5400000">
        <a:off x="4134832" y="3124128"/>
        <a:ext cx="83762" cy="81435"/>
      </dsp:txXfrm>
    </dsp:sp>
    <dsp:sp modelId="{A26A33B9-B12C-437C-B5F1-273728864262}">
      <dsp:nvSpPr>
        <dsp:cNvPr id="0" name=""/>
        <dsp:cNvSpPr/>
      </dsp:nvSpPr>
      <dsp:spPr>
        <a:xfrm>
          <a:off x="3556250" y="3259854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tx1">
                  <a:lumMod val="75000"/>
                </a:schemeClr>
              </a:solidFill>
            </a:rPr>
            <a:t>Continuity</a:t>
          </a:r>
        </a:p>
      </dsp:txBody>
      <dsp:txXfrm>
        <a:off x="3565336" y="3268940"/>
        <a:ext cx="1222752" cy="292059"/>
      </dsp:txXfrm>
    </dsp:sp>
    <dsp:sp modelId="{0BEE7A42-DD49-456A-997D-B97D1552BD00}">
      <dsp:nvSpPr>
        <dsp:cNvPr id="0" name=""/>
        <dsp:cNvSpPr/>
      </dsp:nvSpPr>
      <dsp:spPr>
        <a:xfrm rot="5400000">
          <a:off x="4118544" y="3577841"/>
          <a:ext cx="116336" cy="13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 dirty="0"/>
        </a:p>
      </dsp:txBody>
      <dsp:txXfrm rot="-5400000">
        <a:off x="4134832" y="3589475"/>
        <a:ext cx="83762" cy="81435"/>
      </dsp:txXfrm>
    </dsp:sp>
    <dsp:sp modelId="{B818EC27-7838-4B0D-A947-626E8A96BF5B}">
      <dsp:nvSpPr>
        <dsp:cNvPr id="0" name=""/>
        <dsp:cNvSpPr/>
      </dsp:nvSpPr>
      <dsp:spPr>
        <a:xfrm>
          <a:off x="3556250" y="3725200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tx1">
                  <a:lumMod val="75000"/>
                </a:schemeClr>
              </a:solidFill>
            </a:rPr>
            <a:t>Participant compliance</a:t>
          </a:r>
        </a:p>
      </dsp:txBody>
      <dsp:txXfrm>
        <a:off x="3565336" y="3734286"/>
        <a:ext cx="1222752" cy="292059"/>
      </dsp:txXfrm>
    </dsp:sp>
    <dsp:sp modelId="{B382C5CF-FBDA-4A03-A10F-54F21E9CAC42}">
      <dsp:nvSpPr>
        <dsp:cNvPr id="0" name=""/>
        <dsp:cNvSpPr/>
      </dsp:nvSpPr>
      <dsp:spPr>
        <a:xfrm rot="5400000">
          <a:off x="4118544" y="4043187"/>
          <a:ext cx="116336" cy="13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 dirty="0"/>
        </a:p>
      </dsp:txBody>
      <dsp:txXfrm rot="-5400000">
        <a:off x="4134832" y="4054821"/>
        <a:ext cx="83762" cy="81435"/>
      </dsp:txXfrm>
    </dsp:sp>
    <dsp:sp modelId="{10D3098F-C519-46A6-BDA5-77395E7505DF}">
      <dsp:nvSpPr>
        <dsp:cNvPr id="0" name=""/>
        <dsp:cNvSpPr/>
      </dsp:nvSpPr>
      <dsp:spPr>
        <a:xfrm>
          <a:off x="3556250" y="4190547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tx1">
                  <a:lumMod val="75000"/>
                </a:schemeClr>
              </a:solidFill>
            </a:rPr>
            <a:t>Adherence</a:t>
          </a:r>
          <a:r>
            <a:rPr lang="en-GB" sz="1200" b="1" kern="1200" baseline="0" dirty="0">
              <a:solidFill>
                <a:schemeClr val="tx1">
                  <a:lumMod val="75000"/>
                </a:schemeClr>
              </a:solidFill>
            </a:rPr>
            <a:t> to study protocol</a:t>
          </a:r>
          <a:endParaRPr lang="en-GB" sz="1200" b="1" kern="1200" dirty="0">
            <a:solidFill>
              <a:schemeClr val="tx1">
                <a:lumMod val="75000"/>
              </a:schemeClr>
            </a:solidFill>
          </a:endParaRPr>
        </a:p>
      </dsp:txBody>
      <dsp:txXfrm>
        <a:off x="3565336" y="4199633"/>
        <a:ext cx="1222752" cy="292059"/>
      </dsp:txXfrm>
    </dsp:sp>
    <dsp:sp modelId="{E2D5B0FB-085D-46B4-9E11-B63347C2692A}">
      <dsp:nvSpPr>
        <dsp:cNvPr id="0" name=""/>
        <dsp:cNvSpPr/>
      </dsp:nvSpPr>
      <dsp:spPr>
        <a:xfrm rot="5400000">
          <a:off x="4118544" y="4508534"/>
          <a:ext cx="116336" cy="1396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600" kern="1200" dirty="0"/>
        </a:p>
      </dsp:txBody>
      <dsp:txXfrm rot="-5400000">
        <a:off x="4134832" y="4520168"/>
        <a:ext cx="83762" cy="81435"/>
      </dsp:txXfrm>
    </dsp:sp>
    <dsp:sp modelId="{80B2A8E4-55E1-4DC5-B76A-BF0C17E4A97B}">
      <dsp:nvSpPr>
        <dsp:cNvPr id="0" name=""/>
        <dsp:cNvSpPr/>
      </dsp:nvSpPr>
      <dsp:spPr>
        <a:xfrm>
          <a:off x="3556250" y="4655894"/>
          <a:ext cx="1240924" cy="31023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tx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chemeClr val="tx1">
                  <a:lumMod val="75000"/>
                </a:schemeClr>
              </a:solidFill>
            </a:rPr>
            <a:t>Analysis</a:t>
          </a:r>
        </a:p>
      </dsp:txBody>
      <dsp:txXfrm>
        <a:off x="3565336" y="4664980"/>
        <a:ext cx="1222752" cy="2920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297180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8"/>
            <a:ext cx="297180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98BFB93-0E27-4F5A-B7DE-9403105350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683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9E11E2-0CE5-47E6-BB4A-D82EEF769F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236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11E2-0CE5-47E6-BB4A-D82EEF769FA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823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11E2-0CE5-47E6-BB4A-D82EEF769FA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525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11E2-0CE5-47E6-BB4A-D82EEF769FA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12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F4D828-9709-4B30-A932-8E1C7FF57261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7451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11E2-0CE5-47E6-BB4A-D82EEF769FA8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02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1BCCF-4A6A-4928-813B-A30818BD76C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291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D1381-D586-43FC-A3EC-637F7250A3F0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068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C7BBB-232D-4BC7-86C5-8EC044F596B3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0058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C7BBB-232D-4BC7-86C5-8EC044F596B3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161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F4F54A-7024-4249-837A-C92812E8795B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7795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0C7BBB-232D-4BC7-86C5-8EC044F596B3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9009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11E2-0CE5-47E6-BB4A-D82EEF769FA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875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E11E2-0CE5-47E6-BB4A-D82EEF769FA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60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8534400" cy="6858000"/>
          </a:xfrm>
          <a:prstGeom prst="rect">
            <a:avLst/>
          </a:prstGeom>
          <a:solidFill>
            <a:srgbClr val="063F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6" y="0"/>
            <a:ext cx="8537171" cy="6858000"/>
          </a:xfrm>
          <a:prstGeom prst="rect">
            <a:avLst/>
          </a:prstGeom>
        </p:spPr>
      </p:pic>
      <p:sp>
        <p:nvSpPr>
          <p:cNvPr id="9" name="object 4"/>
          <p:cNvSpPr/>
          <p:nvPr/>
        </p:nvSpPr>
        <p:spPr>
          <a:xfrm>
            <a:off x="578556" y="704731"/>
            <a:ext cx="8307955" cy="4626046"/>
          </a:xfrm>
          <a:custGeom>
            <a:avLst/>
            <a:gdLst/>
            <a:ahLst/>
            <a:cxnLst/>
            <a:rect l="l" t="t" r="r" b="b"/>
            <a:pathLst>
              <a:path w="12653645" h="6024880">
                <a:moveTo>
                  <a:pt x="0" y="6024753"/>
                </a:moveTo>
                <a:lnTo>
                  <a:pt x="12653391" y="6024753"/>
                </a:lnTo>
                <a:lnTo>
                  <a:pt x="12653391" y="0"/>
                </a:lnTo>
                <a:lnTo>
                  <a:pt x="0" y="0"/>
                </a:lnTo>
                <a:lnTo>
                  <a:pt x="0" y="6024753"/>
                </a:lnTo>
                <a:close/>
              </a:path>
            </a:pathLst>
          </a:custGeom>
          <a:solidFill>
            <a:srgbClr val="063F89">
              <a:alpha val="85000"/>
            </a:srgbClr>
          </a:solidFill>
          <a:ln>
            <a:noFill/>
          </a:ln>
          <a:effectLst/>
        </p:spPr>
        <p:txBody>
          <a:bodyPr vert="horz" wrap="square" lIns="457200" tIns="457200" rIns="640080" bIns="621792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sz="4000" b="0" i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" name="object 47"/>
          <p:cNvSpPr/>
          <p:nvPr/>
        </p:nvSpPr>
        <p:spPr>
          <a:xfrm>
            <a:off x="8570031" y="5367012"/>
            <a:ext cx="312092" cy="312093"/>
          </a:xfrm>
          <a:custGeom>
            <a:avLst/>
            <a:gdLst/>
            <a:ahLst/>
            <a:cxnLst/>
            <a:rect l="l" t="t" r="r" b="b"/>
            <a:pathLst>
              <a:path w="443865" h="443865">
                <a:moveTo>
                  <a:pt x="443776" y="0"/>
                </a:moveTo>
                <a:lnTo>
                  <a:pt x="0" y="0"/>
                </a:lnTo>
                <a:lnTo>
                  <a:pt x="0" y="443776"/>
                </a:lnTo>
                <a:lnTo>
                  <a:pt x="443776" y="0"/>
                </a:lnTo>
                <a:close/>
              </a:path>
            </a:pathLst>
          </a:custGeom>
          <a:solidFill>
            <a:srgbClr val="063F89">
              <a:alpha val="85000"/>
            </a:srgbClr>
          </a:solidFill>
        </p:spPr>
        <p:txBody>
          <a:bodyPr wrap="square" lIns="0" tIns="0" rIns="0" bIns="0" rtlCol="0"/>
          <a:lstStyle/>
          <a:p>
            <a:endParaRPr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4253" y="1371601"/>
            <a:ext cx="6395224" cy="1958726"/>
          </a:xfrm>
          <a:solidFill>
            <a:schemeClr val="tx2">
              <a:alpha val="0"/>
            </a:schemeClr>
          </a:solidFill>
        </p:spPr>
        <p:txBody>
          <a:bodyPr lIns="0" rIns="0" bIns="91440" anchor="b" anchorCtr="0"/>
          <a:lstStyle>
            <a:lvl1pPr>
              <a:defRPr sz="3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4253" y="3330328"/>
            <a:ext cx="6395224" cy="1546471"/>
          </a:xfrm>
          <a:solidFill>
            <a:schemeClr val="tx2">
              <a:alpha val="0"/>
            </a:schemeClr>
          </a:solidFill>
        </p:spPr>
        <p:txBody>
          <a:bodyPr lIns="0" rIns="0" bIns="91440">
            <a:noAutofit/>
          </a:bodyPr>
          <a:lstStyle>
            <a:lvl1pPr marL="0" indent="0" algn="l">
              <a:lnSpc>
                <a:spcPct val="103000"/>
              </a:lnSpc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2" y="5867400"/>
            <a:ext cx="5851835" cy="39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70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216650"/>
          </a:xfrm>
        </p:spPr>
        <p:txBody>
          <a:bodyPr anchor="ctr" anchorCtr="1"/>
          <a:lstStyle>
            <a:lvl1pPr marL="0" indent="0">
              <a:buNone/>
              <a:defRPr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" y="6213475"/>
            <a:ext cx="9144000" cy="644525"/>
          </a:xfrm>
          <a:prstGeom prst="rect">
            <a:avLst/>
          </a:prstGeom>
          <a:solidFill>
            <a:srgbClr val="063F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r="-27"/>
          <a:stretch/>
        </p:blipFill>
        <p:spPr>
          <a:xfrm>
            <a:off x="1" y="6213475"/>
            <a:ext cx="9155725" cy="6445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2" y="6400800"/>
            <a:ext cx="2496808" cy="28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2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 Mas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388442"/>
            <a:ext cx="7162800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9600" b="1" dirty="0"/>
              <a:t>Title </a:t>
            </a:r>
            <a:br>
              <a:rPr lang="en-US" sz="9600" b="1" dirty="0"/>
            </a:br>
            <a:r>
              <a:rPr lang="en-US" sz="9600" b="1" dirty="0"/>
              <a:t>Only </a:t>
            </a:r>
            <a:r>
              <a:rPr lang="en-US" sz="9600" b="1" baseline="0" dirty="0"/>
              <a:t> </a:t>
            </a:r>
            <a:r>
              <a:rPr lang="en-US" sz="9600" b="1" dirty="0"/>
              <a:t>Masters</a:t>
            </a:r>
          </a:p>
        </p:txBody>
      </p:sp>
    </p:spTree>
    <p:extLst>
      <p:ext uri="{BB962C8B-B14F-4D97-AF65-F5344CB8AC3E}">
        <p14:creationId xmlns:p14="http://schemas.microsoft.com/office/powerpoint/2010/main" val="194617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4810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" y="6213475"/>
            <a:ext cx="9144000" cy="644525"/>
          </a:xfrm>
          <a:prstGeom prst="rect">
            <a:avLst/>
          </a:prstGeom>
          <a:solidFill>
            <a:srgbClr val="063F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r="-27"/>
          <a:stretch/>
        </p:blipFill>
        <p:spPr>
          <a:xfrm>
            <a:off x="1" y="6213475"/>
            <a:ext cx="9155725" cy="6445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2" y="6400800"/>
            <a:ext cx="2496808" cy="28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33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+ 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457200" y="1143000"/>
            <a:ext cx="8686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+ Nothing 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1"/>
            <a:ext cx="8229600" cy="762000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4685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388442"/>
            <a:ext cx="716280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9600" b="1" dirty="0"/>
              <a:t>Blank Masters</a:t>
            </a:r>
          </a:p>
        </p:txBody>
      </p:sp>
    </p:spTree>
    <p:extLst>
      <p:ext uri="{BB962C8B-B14F-4D97-AF65-F5344CB8AC3E}">
        <p14:creationId xmlns:p14="http://schemas.microsoft.com/office/powerpoint/2010/main" val="123623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6213475"/>
            <a:ext cx="9144000" cy="644525"/>
          </a:xfrm>
          <a:prstGeom prst="rect">
            <a:avLst/>
          </a:prstGeom>
          <a:solidFill>
            <a:srgbClr val="063F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r="-27"/>
          <a:stretch/>
        </p:blipFill>
        <p:spPr>
          <a:xfrm>
            <a:off x="1" y="6213475"/>
            <a:ext cx="9155725" cy="6445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2" y="6400800"/>
            <a:ext cx="2496808" cy="28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2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237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2053239"/>
            <a:ext cx="716280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9600" b="1" dirty="0"/>
              <a:t>Section</a:t>
            </a:r>
            <a:r>
              <a:rPr lang="en-US" sz="9600" b="1" baseline="0" dirty="0"/>
              <a:t> Masters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145647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1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021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80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2" y="6400800"/>
            <a:ext cx="2496808" cy="280890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0" y="0"/>
            <a:ext cx="8534400" cy="6858000"/>
          </a:xfrm>
          <a:prstGeom prst="rect">
            <a:avLst/>
          </a:prstGeom>
          <a:solidFill>
            <a:srgbClr val="063F89">
              <a:alpha val="9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1" y="0"/>
            <a:ext cx="8537171" cy="6858000"/>
          </a:xfrm>
          <a:prstGeom prst="rect">
            <a:avLst/>
          </a:prstGeom>
        </p:spPr>
      </p:pic>
      <p:sp>
        <p:nvSpPr>
          <p:cNvPr id="20" name="object 4"/>
          <p:cNvSpPr/>
          <p:nvPr userDrawn="1"/>
        </p:nvSpPr>
        <p:spPr>
          <a:xfrm>
            <a:off x="578556" y="704731"/>
            <a:ext cx="8307955" cy="4626046"/>
          </a:xfrm>
          <a:custGeom>
            <a:avLst/>
            <a:gdLst/>
            <a:ahLst/>
            <a:cxnLst/>
            <a:rect l="l" t="t" r="r" b="b"/>
            <a:pathLst>
              <a:path w="12653645" h="6024880">
                <a:moveTo>
                  <a:pt x="0" y="6024753"/>
                </a:moveTo>
                <a:lnTo>
                  <a:pt x="12653391" y="6024753"/>
                </a:lnTo>
                <a:lnTo>
                  <a:pt x="12653391" y="0"/>
                </a:lnTo>
                <a:lnTo>
                  <a:pt x="0" y="0"/>
                </a:lnTo>
                <a:lnTo>
                  <a:pt x="0" y="6024753"/>
                </a:lnTo>
                <a:close/>
              </a:path>
            </a:pathLst>
          </a:custGeom>
          <a:solidFill>
            <a:srgbClr val="063F89">
              <a:alpha val="85000"/>
            </a:srgbClr>
          </a:solidFill>
          <a:ln>
            <a:noFill/>
          </a:ln>
          <a:effectLst/>
        </p:spPr>
        <p:txBody>
          <a:bodyPr vert="horz" wrap="square" lIns="457200" tIns="457200" rIns="640080" bIns="621792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sz="4000" b="0" i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object 47"/>
          <p:cNvSpPr/>
          <p:nvPr userDrawn="1"/>
        </p:nvSpPr>
        <p:spPr>
          <a:xfrm>
            <a:off x="8570031" y="5367012"/>
            <a:ext cx="312092" cy="312093"/>
          </a:xfrm>
          <a:custGeom>
            <a:avLst/>
            <a:gdLst/>
            <a:ahLst/>
            <a:cxnLst/>
            <a:rect l="l" t="t" r="r" b="b"/>
            <a:pathLst>
              <a:path w="443865" h="443865">
                <a:moveTo>
                  <a:pt x="443776" y="0"/>
                </a:moveTo>
                <a:lnTo>
                  <a:pt x="0" y="0"/>
                </a:lnTo>
                <a:lnTo>
                  <a:pt x="0" y="443776"/>
                </a:lnTo>
                <a:lnTo>
                  <a:pt x="443776" y="0"/>
                </a:lnTo>
                <a:close/>
              </a:path>
            </a:pathLst>
          </a:custGeom>
          <a:solidFill>
            <a:srgbClr val="063F89">
              <a:alpha val="85000"/>
            </a:srgbClr>
          </a:solidFill>
        </p:spPr>
        <p:txBody>
          <a:bodyPr wrap="square" lIns="0" tIns="0" rIns="0" bIns="0" rtlCol="0"/>
          <a:lstStyle/>
          <a:p>
            <a:endParaRPr>
              <a:latin typeface="Arial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ctrTitle"/>
          </p:nvPr>
        </p:nvSpPr>
        <p:spPr>
          <a:xfrm>
            <a:off x="1164253" y="704731"/>
            <a:ext cx="6395224" cy="3044262"/>
          </a:xfrm>
          <a:solidFill>
            <a:schemeClr val="tx2">
              <a:alpha val="0"/>
            </a:schemeClr>
          </a:solidFill>
        </p:spPr>
        <p:txBody>
          <a:bodyPr lIns="0" rIns="0" bIns="91440" anchor="b" anchorCtr="0"/>
          <a:lstStyle>
            <a:lvl1pPr>
              <a:defRPr sz="3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"/>
          </p:nvPr>
        </p:nvSpPr>
        <p:spPr>
          <a:xfrm>
            <a:off x="1164253" y="3748994"/>
            <a:ext cx="6395224" cy="1546471"/>
          </a:xfrm>
          <a:solidFill>
            <a:schemeClr val="tx2">
              <a:alpha val="0"/>
            </a:schemeClr>
          </a:solidFill>
        </p:spPr>
        <p:txBody>
          <a:bodyPr lIns="0" rIns="0" bIns="91440">
            <a:noAutofit/>
          </a:bodyPr>
          <a:lstStyle>
            <a:lvl1pPr marL="0" indent="0" algn="l">
              <a:lnSpc>
                <a:spcPct val="103000"/>
              </a:lnSpc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2" y="5867400"/>
            <a:ext cx="5851835" cy="39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41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-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2" y="6400800"/>
            <a:ext cx="2496808" cy="280890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0" y="0"/>
            <a:ext cx="8534400" cy="6858000"/>
          </a:xfrm>
          <a:prstGeom prst="rect">
            <a:avLst/>
          </a:prstGeom>
          <a:solidFill>
            <a:srgbClr val="CB3328">
              <a:alpha val="9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37171" cy="6858000"/>
          </a:xfrm>
          <a:prstGeom prst="rect">
            <a:avLst/>
          </a:prstGeom>
        </p:spPr>
      </p:pic>
      <p:sp>
        <p:nvSpPr>
          <p:cNvPr id="20" name="object 4"/>
          <p:cNvSpPr/>
          <p:nvPr userDrawn="1"/>
        </p:nvSpPr>
        <p:spPr>
          <a:xfrm>
            <a:off x="578556" y="704731"/>
            <a:ext cx="8307955" cy="4626046"/>
          </a:xfrm>
          <a:custGeom>
            <a:avLst/>
            <a:gdLst/>
            <a:ahLst/>
            <a:cxnLst/>
            <a:rect l="l" t="t" r="r" b="b"/>
            <a:pathLst>
              <a:path w="12653645" h="6024880">
                <a:moveTo>
                  <a:pt x="0" y="6024753"/>
                </a:moveTo>
                <a:lnTo>
                  <a:pt x="12653391" y="6024753"/>
                </a:lnTo>
                <a:lnTo>
                  <a:pt x="12653391" y="0"/>
                </a:lnTo>
                <a:lnTo>
                  <a:pt x="0" y="0"/>
                </a:lnTo>
                <a:lnTo>
                  <a:pt x="0" y="6024753"/>
                </a:lnTo>
                <a:close/>
              </a:path>
            </a:pathLst>
          </a:custGeom>
          <a:solidFill>
            <a:srgbClr val="CB3328">
              <a:alpha val="85000"/>
            </a:srgbClr>
          </a:solidFill>
          <a:ln>
            <a:noFill/>
          </a:ln>
          <a:effectLst/>
        </p:spPr>
        <p:txBody>
          <a:bodyPr vert="horz" wrap="square" lIns="457200" tIns="457200" rIns="640080" bIns="621792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sz="4000" b="0" i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object 47"/>
          <p:cNvSpPr/>
          <p:nvPr userDrawn="1"/>
        </p:nvSpPr>
        <p:spPr>
          <a:xfrm>
            <a:off x="8570031" y="5367012"/>
            <a:ext cx="312092" cy="312093"/>
          </a:xfrm>
          <a:custGeom>
            <a:avLst/>
            <a:gdLst/>
            <a:ahLst/>
            <a:cxnLst/>
            <a:rect l="l" t="t" r="r" b="b"/>
            <a:pathLst>
              <a:path w="443865" h="443865">
                <a:moveTo>
                  <a:pt x="443776" y="0"/>
                </a:moveTo>
                <a:lnTo>
                  <a:pt x="0" y="0"/>
                </a:lnTo>
                <a:lnTo>
                  <a:pt x="0" y="443776"/>
                </a:lnTo>
                <a:lnTo>
                  <a:pt x="443776" y="0"/>
                </a:lnTo>
                <a:close/>
              </a:path>
            </a:pathLst>
          </a:custGeom>
          <a:solidFill>
            <a:srgbClr val="CB3328">
              <a:alpha val="85000"/>
            </a:srgbClr>
          </a:solidFill>
        </p:spPr>
        <p:txBody>
          <a:bodyPr wrap="square" lIns="0" tIns="0" rIns="0" bIns="0" rtlCol="0"/>
          <a:lstStyle/>
          <a:p>
            <a:endParaRPr>
              <a:latin typeface="Arial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ctrTitle"/>
          </p:nvPr>
        </p:nvSpPr>
        <p:spPr>
          <a:xfrm>
            <a:off x="1164253" y="704731"/>
            <a:ext cx="6395224" cy="3044262"/>
          </a:xfrm>
          <a:solidFill>
            <a:schemeClr val="tx2">
              <a:alpha val="0"/>
            </a:schemeClr>
          </a:solidFill>
        </p:spPr>
        <p:txBody>
          <a:bodyPr lIns="0" rIns="0" bIns="91440" anchor="b" anchorCtr="0"/>
          <a:lstStyle>
            <a:lvl1pPr>
              <a:defRPr sz="3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"/>
          </p:nvPr>
        </p:nvSpPr>
        <p:spPr>
          <a:xfrm>
            <a:off x="1164253" y="3748994"/>
            <a:ext cx="6395224" cy="1546471"/>
          </a:xfrm>
          <a:solidFill>
            <a:schemeClr val="tx2">
              <a:alpha val="0"/>
            </a:schemeClr>
          </a:solidFill>
        </p:spPr>
        <p:txBody>
          <a:bodyPr lIns="0" rIns="0" bIns="91440">
            <a:noAutofit/>
          </a:bodyPr>
          <a:lstStyle>
            <a:lvl1pPr marL="0" indent="0" algn="l">
              <a:lnSpc>
                <a:spcPct val="103000"/>
              </a:lnSpc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2" y="5867400"/>
            <a:ext cx="5851835" cy="39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05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- Oran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2" y="6400800"/>
            <a:ext cx="2496808" cy="280890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0" y="0"/>
            <a:ext cx="8534400" cy="6858000"/>
          </a:xfrm>
          <a:prstGeom prst="rect">
            <a:avLst/>
          </a:prstGeom>
          <a:solidFill>
            <a:srgbClr val="ED752A">
              <a:alpha val="9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1" y="0"/>
            <a:ext cx="8537171" cy="6858000"/>
          </a:xfrm>
          <a:prstGeom prst="rect">
            <a:avLst/>
          </a:prstGeom>
        </p:spPr>
      </p:pic>
      <p:sp>
        <p:nvSpPr>
          <p:cNvPr id="20" name="object 4"/>
          <p:cNvSpPr/>
          <p:nvPr userDrawn="1"/>
        </p:nvSpPr>
        <p:spPr>
          <a:xfrm>
            <a:off x="578556" y="704731"/>
            <a:ext cx="8307955" cy="4626046"/>
          </a:xfrm>
          <a:custGeom>
            <a:avLst/>
            <a:gdLst/>
            <a:ahLst/>
            <a:cxnLst/>
            <a:rect l="l" t="t" r="r" b="b"/>
            <a:pathLst>
              <a:path w="12653645" h="6024880">
                <a:moveTo>
                  <a:pt x="0" y="6024753"/>
                </a:moveTo>
                <a:lnTo>
                  <a:pt x="12653391" y="6024753"/>
                </a:lnTo>
                <a:lnTo>
                  <a:pt x="12653391" y="0"/>
                </a:lnTo>
                <a:lnTo>
                  <a:pt x="0" y="0"/>
                </a:lnTo>
                <a:lnTo>
                  <a:pt x="0" y="6024753"/>
                </a:lnTo>
                <a:close/>
              </a:path>
            </a:pathLst>
          </a:custGeom>
          <a:solidFill>
            <a:srgbClr val="ED752A">
              <a:alpha val="84706"/>
            </a:srgbClr>
          </a:solidFill>
          <a:ln>
            <a:noFill/>
          </a:ln>
          <a:effectLst/>
        </p:spPr>
        <p:txBody>
          <a:bodyPr vert="horz" wrap="square" lIns="457200" tIns="457200" rIns="640080" bIns="621792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sz="4000" b="0" i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object 47"/>
          <p:cNvSpPr/>
          <p:nvPr userDrawn="1"/>
        </p:nvSpPr>
        <p:spPr>
          <a:xfrm>
            <a:off x="8570031" y="5367012"/>
            <a:ext cx="312092" cy="312093"/>
          </a:xfrm>
          <a:custGeom>
            <a:avLst/>
            <a:gdLst/>
            <a:ahLst/>
            <a:cxnLst/>
            <a:rect l="l" t="t" r="r" b="b"/>
            <a:pathLst>
              <a:path w="443865" h="443865">
                <a:moveTo>
                  <a:pt x="443776" y="0"/>
                </a:moveTo>
                <a:lnTo>
                  <a:pt x="0" y="0"/>
                </a:lnTo>
                <a:lnTo>
                  <a:pt x="0" y="443776"/>
                </a:lnTo>
                <a:lnTo>
                  <a:pt x="443776" y="0"/>
                </a:lnTo>
                <a:close/>
              </a:path>
            </a:pathLst>
          </a:custGeom>
          <a:solidFill>
            <a:srgbClr val="ED752A">
              <a:alpha val="85000"/>
            </a:srgbClr>
          </a:solidFill>
        </p:spPr>
        <p:txBody>
          <a:bodyPr wrap="square" lIns="0" tIns="0" rIns="0" bIns="0" rtlCol="0"/>
          <a:lstStyle/>
          <a:p>
            <a:endParaRPr>
              <a:latin typeface="Arial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ctrTitle"/>
          </p:nvPr>
        </p:nvSpPr>
        <p:spPr>
          <a:xfrm>
            <a:off x="1164253" y="704731"/>
            <a:ext cx="6395224" cy="3044262"/>
          </a:xfrm>
          <a:solidFill>
            <a:schemeClr val="tx2">
              <a:alpha val="0"/>
            </a:schemeClr>
          </a:solidFill>
        </p:spPr>
        <p:txBody>
          <a:bodyPr lIns="0" rIns="0" bIns="91440" anchor="b" anchorCtr="0"/>
          <a:lstStyle>
            <a:lvl1pPr>
              <a:defRPr sz="3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"/>
          </p:nvPr>
        </p:nvSpPr>
        <p:spPr>
          <a:xfrm>
            <a:off x="1164253" y="3748994"/>
            <a:ext cx="6395224" cy="1546471"/>
          </a:xfrm>
          <a:solidFill>
            <a:schemeClr val="tx2">
              <a:alpha val="0"/>
            </a:schemeClr>
          </a:solidFill>
        </p:spPr>
        <p:txBody>
          <a:bodyPr lIns="0" rIns="0" bIns="91440">
            <a:noAutofit/>
          </a:bodyPr>
          <a:lstStyle>
            <a:lvl1pPr marL="0" indent="0" algn="l">
              <a:lnSpc>
                <a:spcPct val="103000"/>
              </a:lnSpc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2" y="5867400"/>
            <a:ext cx="5851835" cy="39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4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-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2" y="6400800"/>
            <a:ext cx="2496808" cy="280890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0" y="0"/>
            <a:ext cx="8534400" cy="6858000"/>
          </a:xfrm>
          <a:prstGeom prst="rect">
            <a:avLst/>
          </a:prstGeom>
          <a:solidFill>
            <a:srgbClr val="A4BB32">
              <a:alpha val="9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6" y="0"/>
            <a:ext cx="8537171" cy="6858000"/>
          </a:xfrm>
          <a:prstGeom prst="rect">
            <a:avLst/>
          </a:prstGeom>
        </p:spPr>
      </p:pic>
      <p:sp>
        <p:nvSpPr>
          <p:cNvPr id="20" name="object 4"/>
          <p:cNvSpPr/>
          <p:nvPr userDrawn="1"/>
        </p:nvSpPr>
        <p:spPr>
          <a:xfrm>
            <a:off x="578556" y="704731"/>
            <a:ext cx="8307955" cy="4626046"/>
          </a:xfrm>
          <a:custGeom>
            <a:avLst/>
            <a:gdLst/>
            <a:ahLst/>
            <a:cxnLst/>
            <a:rect l="l" t="t" r="r" b="b"/>
            <a:pathLst>
              <a:path w="12653645" h="6024880">
                <a:moveTo>
                  <a:pt x="0" y="6024753"/>
                </a:moveTo>
                <a:lnTo>
                  <a:pt x="12653391" y="6024753"/>
                </a:lnTo>
                <a:lnTo>
                  <a:pt x="12653391" y="0"/>
                </a:lnTo>
                <a:lnTo>
                  <a:pt x="0" y="0"/>
                </a:lnTo>
                <a:lnTo>
                  <a:pt x="0" y="6024753"/>
                </a:lnTo>
                <a:close/>
              </a:path>
            </a:pathLst>
          </a:custGeom>
          <a:solidFill>
            <a:srgbClr val="A4BB32">
              <a:alpha val="85000"/>
            </a:srgbClr>
          </a:solidFill>
          <a:ln>
            <a:noFill/>
          </a:ln>
          <a:effectLst/>
        </p:spPr>
        <p:txBody>
          <a:bodyPr vert="horz" wrap="square" lIns="457200" tIns="457200" rIns="640080" bIns="621792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sz="4000" b="0" i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object 47"/>
          <p:cNvSpPr/>
          <p:nvPr userDrawn="1"/>
        </p:nvSpPr>
        <p:spPr>
          <a:xfrm>
            <a:off x="8570031" y="5367012"/>
            <a:ext cx="312092" cy="312093"/>
          </a:xfrm>
          <a:custGeom>
            <a:avLst/>
            <a:gdLst/>
            <a:ahLst/>
            <a:cxnLst/>
            <a:rect l="l" t="t" r="r" b="b"/>
            <a:pathLst>
              <a:path w="443865" h="443865">
                <a:moveTo>
                  <a:pt x="443776" y="0"/>
                </a:moveTo>
                <a:lnTo>
                  <a:pt x="0" y="0"/>
                </a:lnTo>
                <a:lnTo>
                  <a:pt x="0" y="443776"/>
                </a:lnTo>
                <a:lnTo>
                  <a:pt x="443776" y="0"/>
                </a:lnTo>
                <a:close/>
              </a:path>
            </a:pathLst>
          </a:custGeom>
          <a:solidFill>
            <a:srgbClr val="A4BB32">
              <a:alpha val="85000"/>
            </a:srgbClr>
          </a:solidFill>
        </p:spPr>
        <p:txBody>
          <a:bodyPr wrap="square" lIns="0" tIns="0" rIns="0" bIns="0" rtlCol="0"/>
          <a:lstStyle/>
          <a:p>
            <a:endParaRPr>
              <a:latin typeface="Arial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ctrTitle"/>
          </p:nvPr>
        </p:nvSpPr>
        <p:spPr>
          <a:xfrm>
            <a:off x="1164253" y="704731"/>
            <a:ext cx="6395224" cy="3044262"/>
          </a:xfrm>
          <a:solidFill>
            <a:schemeClr val="tx2">
              <a:alpha val="0"/>
            </a:schemeClr>
          </a:solidFill>
        </p:spPr>
        <p:txBody>
          <a:bodyPr lIns="0" rIns="0" bIns="91440" anchor="b" anchorCtr="0"/>
          <a:lstStyle>
            <a:lvl1pPr>
              <a:defRPr sz="3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"/>
          </p:nvPr>
        </p:nvSpPr>
        <p:spPr>
          <a:xfrm>
            <a:off x="1164253" y="3748994"/>
            <a:ext cx="6395224" cy="1546471"/>
          </a:xfrm>
          <a:solidFill>
            <a:schemeClr val="tx2">
              <a:alpha val="0"/>
            </a:schemeClr>
          </a:solidFill>
        </p:spPr>
        <p:txBody>
          <a:bodyPr lIns="0" rIns="0" bIns="91440">
            <a:noAutofit/>
          </a:bodyPr>
          <a:lstStyle>
            <a:lvl1pPr marL="0" indent="0" algn="l">
              <a:lnSpc>
                <a:spcPct val="103000"/>
              </a:lnSpc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2" y="5867400"/>
            <a:ext cx="5851835" cy="39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00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- Sky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2" y="6400800"/>
            <a:ext cx="2496808" cy="280890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0" y="0"/>
            <a:ext cx="8534400" cy="6858000"/>
          </a:xfrm>
          <a:prstGeom prst="rect">
            <a:avLst/>
          </a:prstGeom>
          <a:solidFill>
            <a:srgbClr val="1089B1">
              <a:alpha val="9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1" y="0"/>
            <a:ext cx="8537171" cy="6858000"/>
          </a:xfrm>
          <a:prstGeom prst="rect">
            <a:avLst/>
          </a:prstGeom>
        </p:spPr>
      </p:pic>
      <p:sp>
        <p:nvSpPr>
          <p:cNvPr id="20" name="object 4"/>
          <p:cNvSpPr/>
          <p:nvPr userDrawn="1"/>
        </p:nvSpPr>
        <p:spPr>
          <a:xfrm>
            <a:off x="578556" y="704731"/>
            <a:ext cx="8307955" cy="4626046"/>
          </a:xfrm>
          <a:custGeom>
            <a:avLst/>
            <a:gdLst/>
            <a:ahLst/>
            <a:cxnLst/>
            <a:rect l="l" t="t" r="r" b="b"/>
            <a:pathLst>
              <a:path w="12653645" h="6024880">
                <a:moveTo>
                  <a:pt x="0" y="6024753"/>
                </a:moveTo>
                <a:lnTo>
                  <a:pt x="12653391" y="6024753"/>
                </a:lnTo>
                <a:lnTo>
                  <a:pt x="12653391" y="0"/>
                </a:lnTo>
                <a:lnTo>
                  <a:pt x="0" y="0"/>
                </a:lnTo>
                <a:lnTo>
                  <a:pt x="0" y="6024753"/>
                </a:lnTo>
                <a:close/>
              </a:path>
            </a:pathLst>
          </a:custGeom>
          <a:solidFill>
            <a:srgbClr val="1089B1">
              <a:alpha val="84706"/>
            </a:srgbClr>
          </a:solidFill>
          <a:ln>
            <a:noFill/>
          </a:ln>
          <a:effectLst/>
        </p:spPr>
        <p:txBody>
          <a:bodyPr vert="horz" wrap="square" lIns="457200" tIns="457200" rIns="640080" bIns="621792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sz="4000" b="0" i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object 47"/>
          <p:cNvSpPr/>
          <p:nvPr userDrawn="1"/>
        </p:nvSpPr>
        <p:spPr>
          <a:xfrm>
            <a:off x="8570031" y="5367012"/>
            <a:ext cx="312092" cy="312093"/>
          </a:xfrm>
          <a:custGeom>
            <a:avLst/>
            <a:gdLst/>
            <a:ahLst/>
            <a:cxnLst/>
            <a:rect l="l" t="t" r="r" b="b"/>
            <a:pathLst>
              <a:path w="443865" h="443865">
                <a:moveTo>
                  <a:pt x="443776" y="0"/>
                </a:moveTo>
                <a:lnTo>
                  <a:pt x="0" y="0"/>
                </a:lnTo>
                <a:lnTo>
                  <a:pt x="0" y="443776"/>
                </a:lnTo>
                <a:lnTo>
                  <a:pt x="443776" y="0"/>
                </a:lnTo>
                <a:close/>
              </a:path>
            </a:pathLst>
          </a:custGeom>
          <a:solidFill>
            <a:srgbClr val="1089B1">
              <a:alpha val="85000"/>
            </a:srgbClr>
          </a:solidFill>
        </p:spPr>
        <p:txBody>
          <a:bodyPr wrap="square" lIns="0" tIns="0" rIns="0" bIns="0" rtlCol="0"/>
          <a:lstStyle/>
          <a:p>
            <a:endParaRPr>
              <a:latin typeface="Arial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ctrTitle"/>
          </p:nvPr>
        </p:nvSpPr>
        <p:spPr>
          <a:xfrm>
            <a:off x="1164253" y="704731"/>
            <a:ext cx="6395224" cy="3044262"/>
          </a:xfrm>
          <a:solidFill>
            <a:schemeClr val="tx2">
              <a:alpha val="0"/>
            </a:schemeClr>
          </a:solidFill>
        </p:spPr>
        <p:txBody>
          <a:bodyPr lIns="0" rIns="0" bIns="91440" anchor="b" anchorCtr="0"/>
          <a:lstStyle>
            <a:lvl1pPr>
              <a:defRPr sz="3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"/>
          </p:nvPr>
        </p:nvSpPr>
        <p:spPr>
          <a:xfrm>
            <a:off x="1164253" y="3748994"/>
            <a:ext cx="6395224" cy="1546471"/>
          </a:xfrm>
          <a:solidFill>
            <a:schemeClr val="tx2">
              <a:alpha val="0"/>
            </a:schemeClr>
          </a:solidFill>
        </p:spPr>
        <p:txBody>
          <a:bodyPr lIns="0" rIns="0" bIns="91440">
            <a:noAutofit/>
          </a:bodyPr>
          <a:lstStyle>
            <a:lvl1pPr marL="0" indent="0" algn="l">
              <a:lnSpc>
                <a:spcPct val="103000"/>
              </a:lnSpc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2" y="5867400"/>
            <a:ext cx="5851835" cy="39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- Purp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2" y="6400800"/>
            <a:ext cx="2496808" cy="280890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0" y="0"/>
            <a:ext cx="8534400" cy="6858000"/>
          </a:xfrm>
          <a:prstGeom prst="rect">
            <a:avLst/>
          </a:prstGeom>
          <a:solidFill>
            <a:srgbClr val="511A69">
              <a:alpha val="9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1" y="0"/>
            <a:ext cx="8537171" cy="6858000"/>
          </a:xfrm>
          <a:prstGeom prst="rect">
            <a:avLst/>
          </a:prstGeom>
        </p:spPr>
      </p:pic>
      <p:sp>
        <p:nvSpPr>
          <p:cNvPr id="20" name="object 4"/>
          <p:cNvSpPr/>
          <p:nvPr userDrawn="1"/>
        </p:nvSpPr>
        <p:spPr>
          <a:xfrm>
            <a:off x="578556" y="704731"/>
            <a:ext cx="8307955" cy="4626046"/>
          </a:xfrm>
          <a:custGeom>
            <a:avLst/>
            <a:gdLst/>
            <a:ahLst/>
            <a:cxnLst/>
            <a:rect l="l" t="t" r="r" b="b"/>
            <a:pathLst>
              <a:path w="12653645" h="6024880">
                <a:moveTo>
                  <a:pt x="0" y="6024753"/>
                </a:moveTo>
                <a:lnTo>
                  <a:pt x="12653391" y="6024753"/>
                </a:lnTo>
                <a:lnTo>
                  <a:pt x="12653391" y="0"/>
                </a:lnTo>
                <a:lnTo>
                  <a:pt x="0" y="0"/>
                </a:lnTo>
                <a:lnTo>
                  <a:pt x="0" y="6024753"/>
                </a:lnTo>
                <a:close/>
              </a:path>
            </a:pathLst>
          </a:custGeom>
          <a:solidFill>
            <a:srgbClr val="511A69">
              <a:alpha val="85000"/>
            </a:srgbClr>
          </a:solidFill>
          <a:ln>
            <a:noFill/>
          </a:ln>
          <a:effectLst/>
        </p:spPr>
        <p:txBody>
          <a:bodyPr vert="horz" wrap="square" lIns="457200" tIns="457200" rIns="640080" bIns="621792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sz="4000" b="0" i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object 47"/>
          <p:cNvSpPr/>
          <p:nvPr userDrawn="1"/>
        </p:nvSpPr>
        <p:spPr>
          <a:xfrm>
            <a:off x="8570031" y="5367012"/>
            <a:ext cx="312092" cy="312093"/>
          </a:xfrm>
          <a:custGeom>
            <a:avLst/>
            <a:gdLst/>
            <a:ahLst/>
            <a:cxnLst/>
            <a:rect l="l" t="t" r="r" b="b"/>
            <a:pathLst>
              <a:path w="443865" h="443865">
                <a:moveTo>
                  <a:pt x="443776" y="0"/>
                </a:moveTo>
                <a:lnTo>
                  <a:pt x="0" y="0"/>
                </a:lnTo>
                <a:lnTo>
                  <a:pt x="0" y="443776"/>
                </a:lnTo>
                <a:lnTo>
                  <a:pt x="443776" y="0"/>
                </a:lnTo>
                <a:close/>
              </a:path>
            </a:pathLst>
          </a:custGeom>
          <a:solidFill>
            <a:srgbClr val="511A69">
              <a:alpha val="85000"/>
            </a:srgbClr>
          </a:solidFill>
        </p:spPr>
        <p:txBody>
          <a:bodyPr wrap="square" lIns="0" tIns="0" rIns="0" bIns="0" rtlCol="0"/>
          <a:lstStyle/>
          <a:p>
            <a:endParaRPr>
              <a:latin typeface="Arial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ctrTitle"/>
          </p:nvPr>
        </p:nvSpPr>
        <p:spPr>
          <a:xfrm>
            <a:off x="1164253" y="704731"/>
            <a:ext cx="6395224" cy="3044262"/>
          </a:xfrm>
          <a:solidFill>
            <a:schemeClr val="tx2">
              <a:alpha val="0"/>
            </a:schemeClr>
          </a:solidFill>
        </p:spPr>
        <p:txBody>
          <a:bodyPr lIns="0" rIns="0" bIns="91440" anchor="b" anchorCtr="0"/>
          <a:lstStyle>
            <a:lvl1pPr>
              <a:defRPr sz="3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"/>
          </p:nvPr>
        </p:nvSpPr>
        <p:spPr>
          <a:xfrm>
            <a:off x="1164253" y="3748994"/>
            <a:ext cx="6395224" cy="1546471"/>
          </a:xfrm>
          <a:solidFill>
            <a:schemeClr val="tx2">
              <a:alpha val="0"/>
            </a:schemeClr>
          </a:solidFill>
        </p:spPr>
        <p:txBody>
          <a:bodyPr lIns="0" rIns="0" bIns="91440">
            <a:noAutofit/>
          </a:bodyPr>
          <a:lstStyle>
            <a:lvl1pPr marL="0" indent="0" algn="l">
              <a:lnSpc>
                <a:spcPct val="103000"/>
              </a:lnSpc>
              <a:spcBef>
                <a:spcPts val="0"/>
              </a:spcBef>
              <a:buNone/>
              <a:defRPr sz="24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2" y="5867400"/>
            <a:ext cx="5851835" cy="39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3147386"/>
            <a:ext cx="8153400" cy="55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46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Header and Content with foot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300" y="177800"/>
            <a:ext cx="8503920" cy="1003300"/>
          </a:xfrm>
        </p:spPr>
        <p:txBody>
          <a:bodyPr>
            <a:normAutofit/>
          </a:bodyPr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-1" y="6523368"/>
            <a:ext cx="8925791" cy="33463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buNone/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41300" y="1351280"/>
            <a:ext cx="8503920" cy="5116195"/>
          </a:xfrm>
          <a:prstGeom prst="rect">
            <a:avLst/>
          </a:prstGeo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spcAft>
                <a:spcPts val="600"/>
              </a:spcAft>
              <a:buClr>
                <a:schemeClr val="accent1"/>
              </a:buClr>
              <a:defRPr/>
            </a:lvl2pPr>
            <a:lvl3pPr>
              <a:spcAft>
                <a:spcPts val="400"/>
              </a:spcAft>
              <a:buClr>
                <a:schemeClr val="accent1"/>
              </a:buClr>
              <a:defRPr/>
            </a:lvl3pPr>
            <a:lvl4pPr marL="1314450" indent="-171450">
              <a:spcAft>
                <a:spcPts val="400"/>
              </a:spcAft>
              <a:buClr>
                <a:schemeClr val="accent1"/>
              </a:buClr>
              <a:buFontTx/>
              <a:buChar char="–"/>
              <a:defRPr sz="1400"/>
            </a:lvl4pPr>
            <a:lvl5pPr marL="1714500" indent="-171450">
              <a:spcAft>
                <a:spcPts val="400"/>
              </a:spcAft>
              <a:buClr>
                <a:schemeClr val="accent1"/>
              </a:buClr>
              <a:buFontTx/>
              <a:buChar char="–"/>
              <a:defRPr sz="1400"/>
            </a:lvl5pPr>
            <a:lvl6pPr marL="2171700" indent="-171450">
              <a:spcAft>
                <a:spcPts val="400"/>
              </a:spcAft>
              <a:buClr>
                <a:schemeClr val="accent1"/>
              </a:buClr>
              <a:buFontTx/>
              <a:buChar char="–"/>
              <a:defRPr sz="1400"/>
            </a:lvl6pPr>
            <a:lvl7pPr marL="2628900" indent="-171450">
              <a:spcAft>
                <a:spcPts val="400"/>
              </a:spcAft>
              <a:buClr>
                <a:schemeClr val="accent1"/>
              </a:buClr>
              <a:buFontTx/>
              <a:buChar char="–"/>
              <a:defRPr sz="1400" baseline="0"/>
            </a:lvl7pPr>
            <a:lvl8pPr marL="3028950" indent="-171450">
              <a:spcAft>
                <a:spcPts val="400"/>
              </a:spcAft>
              <a:buClr>
                <a:schemeClr val="accent1"/>
              </a:buClr>
              <a:buFontTx/>
              <a:buChar char="–"/>
              <a:defRPr sz="1400" baseline="0"/>
            </a:lvl8pPr>
            <a:lvl9pPr marL="3486150" indent="-171450">
              <a:spcAft>
                <a:spcPts val="400"/>
              </a:spcAft>
              <a:buClr>
                <a:schemeClr val="accent1"/>
              </a:buClr>
              <a:buFontTx/>
              <a:buChar char="–"/>
              <a:defRPr sz="1400" baseline="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5940604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592" y="64086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58775" indent="-358775">
              <a:spcBef>
                <a:spcPts val="1800"/>
              </a:spcBef>
              <a:buClr>
                <a:schemeClr val="bg2"/>
              </a:buClr>
              <a:buFont typeface="+mj-lt"/>
              <a:buAutoNum type="arabicPeriod"/>
              <a:defRPr sz="1800" b="0"/>
            </a:lvl1pPr>
            <a:lvl2pPr marL="701675" indent="-342900">
              <a:buFont typeface="+mj-lt"/>
              <a:buAutoNum type="arabicPeriod"/>
              <a:defRPr sz="1800"/>
            </a:lvl2pPr>
            <a:lvl3pPr marL="1060450" indent="-342900">
              <a:buFont typeface="+mj-lt"/>
              <a:buAutoNum type="arabicPeriod"/>
              <a:defRPr sz="1600"/>
            </a:lvl3pPr>
            <a:lvl4pPr marL="1419225" indent="-342900">
              <a:buFont typeface="+mj-lt"/>
              <a:buAutoNum type="arabicPeriod"/>
              <a:defRPr sz="1600"/>
            </a:lvl4pPr>
            <a:lvl5pPr marL="1778000" indent="-342900">
              <a:buFont typeface="+mj-lt"/>
              <a:buAutoNum type="arabicPeriod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77375" y="6476212"/>
            <a:ext cx="288032" cy="365125"/>
          </a:xfrm>
          <a:prstGeom prst="rect">
            <a:avLst/>
          </a:prstGeom>
        </p:spPr>
        <p:txBody>
          <a:bodyPr/>
          <a:lstStyle/>
          <a:p>
            <a:fld id="{2FE18977-94FB-415F-B497-03350E8854F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1763440" y="6476212"/>
            <a:ext cx="1094060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5288" y="6476212"/>
            <a:ext cx="1368152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06212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2776"/>
            <a:ext cx="8352928" cy="4896544"/>
          </a:xfrm>
        </p:spPr>
        <p:txBody>
          <a:bodyPr/>
          <a:lstStyle>
            <a:lvl1pPr>
              <a:buClr>
                <a:schemeClr val="bg2"/>
              </a:buCl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77375" y="6476208"/>
            <a:ext cx="288032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2FE18977-94FB-415F-B497-03350E8854F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92907" y="707457"/>
            <a:ext cx="7419454" cy="417287"/>
          </a:xfrm>
        </p:spPr>
        <p:txBody>
          <a:bodyPr/>
          <a:lstStyle>
            <a:lvl1pPr marL="0" indent="0">
              <a:buNone/>
              <a:defRPr sz="1800">
                <a:latin typeface="+mj-lt"/>
              </a:defRPr>
            </a:lvl1pPr>
            <a:lvl2pPr marL="358775" indent="0">
              <a:buNone/>
              <a:defRPr>
                <a:latin typeface="Cambria" pitchFamily="18" charset="0"/>
              </a:defRPr>
            </a:lvl2pPr>
            <a:lvl3pPr marL="717550" indent="0">
              <a:buNone/>
              <a:defRPr>
                <a:latin typeface="Cambria" pitchFamily="18" charset="0"/>
              </a:defRPr>
            </a:lvl3pPr>
            <a:lvl4pPr marL="1076325" indent="0">
              <a:buNone/>
              <a:defRPr>
                <a:latin typeface="Cambria" pitchFamily="18" charset="0"/>
              </a:defRPr>
            </a:lvl4pPr>
            <a:lvl5pPr marL="1435100" indent="0">
              <a:buNone/>
              <a:defRPr>
                <a:latin typeface="Cambria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763440" y="6476208"/>
            <a:ext cx="107501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288" y="6476208"/>
            <a:ext cx="1368152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8139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1"/>
            <a:ext cx="8229600" cy="4648199"/>
          </a:xfrm>
        </p:spPr>
        <p:txBody>
          <a:bodyPr/>
          <a:lstStyle>
            <a:lvl1pPr marL="0" indent="0">
              <a:lnSpc>
                <a:spcPct val="110000"/>
              </a:lnSpc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684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605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70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04950"/>
            <a:ext cx="4040188" cy="63976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44712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04950"/>
            <a:ext cx="4041775" cy="63976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44712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25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2560320" cy="4525963"/>
          </a:xfrm>
        </p:spPr>
        <p:txBody>
          <a:bodyPr/>
          <a:lstStyle>
            <a:lvl1pPr>
              <a:spcBef>
                <a:spcPts val="1400"/>
              </a:spcBef>
              <a:defRPr sz="1600"/>
            </a:lvl1pPr>
            <a:lvl2pPr marL="577850" indent="-234950">
              <a:defRPr sz="1600"/>
            </a:lvl2pPr>
            <a:lvl3pPr marL="860425" indent="-171450">
              <a:defRPr sz="1600"/>
            </a:lvl3pPr>
            <a:lvl4pPr marL="1033463" indent="0">
              <a:defRPr sz="1600"/>
            </a:lvl4pPr>
            <a:lvl5pPr marL="1368425" indent="-174625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3291840" y="1447800"/>
            <a:ext cx="2560320" cy="4525963"/>
          </a:xfrm>
        </p:spPr>
        <p:txBody>
          <a:bodyPr/>
          <a:lstStyle>
            <a:lvl1pPr>
              <a:spcBef>
                <a:spcPts val="1400"/>
              </a:spcBef>
              <a:defRPr sz="1600"/>
            </a:lvl1pPr>
            <a:lvl2pPr marL="577850" indent="-234950">
              <a:defRPr sz="1600"/>
            </a:lvl2pPr>
            <a:lvl3pPr marL="860425" indent="-171450">
              <a:defRPr sz="1600"/>
            </a:lvl3pPr>
            <a:lvl4pPr marL="1033463" indent="0">
              <a:defRPr sz="1600"/>
            </a:lvl4pPr>
            <a:lvl5pPr marL="1368425" indent="-174625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6124222" y="1447800"/>
            <a:ext cx="2560320" cy="4525963"/>
          </a:xfrm>
        </p:spPr>
        <p:txBody>
          <a:bodyPr/>
          <a:lstStyle>
            <a:lvl1pPr>
              <a:spcBef>
                <a:spcPts val="1400"/>
              </a:spcBef>
              <a:defRPr sz="1600"/>
            </a:lvl1pPr>
            <a:lvl2pPr marL="577850" indent="-234950">
              <a:defRPr sz="1600"/>
            </a:lvl2pPr>
            <a:lvl3pPr marL="860425" indent="-171450">
              <a:defRPr sz="1600"/>
            </a:lvl3pPr>
            <a:lvl4pPr marL="1033463" indent="0">
              <a:defRPr sz="1600"/>
            </a:lvl4pPr>
            <a:lvl5pPr marL="1368425" indent="-174625" defTabSz="454025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98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1388442"/>
            <a:ext cx="7162800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9600" b="1" dirty="0"/>
              <a:t>Photo Content</a:t>
            </a:r>
            <a:r>
              <a:rPr lang="en-US" sz="9600" b="1" baseline="0" dirty="0"/>
              <a:t> </a:t>
            </a:r>
            <a:r>
              <a:rPr lang="en-US" sz="9600" b="1" dirty="0"/>
              <a:t>Masters</a:t>
            </a:r>
          </a:p>
        </p:txBody>
      </p:sp>
    </p:spTree>
    <p:extLst>
      <p:ext uri="{BB962C8B-B14F-4D97-AF65-F5344CB8AC3E}">
        <p14:creationId xmlns:p14="http://schemas.microsoft.com/office/powerpoint/2010/main" val="137068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+ 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200" y="1447800"/>
            <a:ext cx="396240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724400" y="1150536"/>
            <a:ext cx="4419600" cy="5707464"/>
          </a:xfrm>
          <a:noFill/>
        </p:spPr>
        <p:txBody>
          <a:bodyPr/>
          <a:lstStyle/>
          <a:p>
            <a:r>
              <a:rPr lang="en-US" dirty="0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03272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+ Landscap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57200" y="2692400"/>
            <a:ext cx="8229600" cy="3251200"/>
          </a:xfrm>
        </p:spPr>
        <p:txBody>
          <a:bodyPr/>
          <a:lstStyle/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1"/>
            <a:ext cx="8229600" cy="1066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279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9992"/>
            <a:ext cx="8229600" cy="460216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457200" y="1143000"/>
            <a:ext cx="8686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 userDrawn="1"/>
        </p:nvSpPr>
        <p:spPr>
          <a:xfrm>
            <a:off x="1" y="6213475"/>
            <a:ext cx="9144000" cy="644525"/>
          </a:xfrm>
          <a:prstGeom prst="rect">
            <a:avLst/>
          </a:prstGeom>
          <a:solidFill>
            <a:srgbClr val="063F8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r="-27"/>
          <a:stretch/>
        </p:blipFill>
        <p:spPr>
          <a:xfrm>
            <a:off x="1" y="6213475"/>
            <a:ext cx="9155725" cy="6445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2" y="6400800"/>
            <a:ext cx="2496808" cy="28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5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7" r:id="rId7"/>
    <p:sldLayoutId id="2147483858" r:id="rId8"/>
    <p:sldLayoutId id="2147483859" r:id="rId9"/>
    <p:sldLayoutId id="2147483879" r:id="rId10"/>
    <p:sldLayoutId id="2147483876" r:id="rId11"/>
    <p:sldLayoutId id="2147483854" r:id="rId12"/>
    <p:sldLayoutId id="2147483855" r:id="rId13"/>
    <p:sldLayoutId id="2147483875" r:id="rId14"/>
    <p:sldLayoutId id="2147483856" r:id="rId15"/>
    <p:sldLayoutId id="2147483877" r:id="rId16"/>
    <p:sldLayoutId id="2147483860" r:id="rId17"/>
    <p:sldLayoutId id="2147483878" r:id="rId18"/>
    <p:sldLayoutId id="2147483865" r:id="rId19"/>
    <p:sldLayoutId id="2147483866" r:id="rId20"/>
    <p:sldLayoutId id="2147483880" r:id="rId21"/>
    <p:sldLayoutId id="2147483881" r:id="rId22"/>
    <p:sldLayoutId id="2147483882" r:id="rId23"/>
    <p:sldLayoutId id="2147483883" r:id="rId24"/>
    <p:sldLayoutId id="2147483884" r:id="rId25"/>
    <p:sldLayoutId id="2147483864" r:id="rId26"/>
    <p:sldLayoutId id="2147483890" r:id="rId27"/>
    <p:sldLayoutId id="2147483891" r:id="rId28"/>
    <p:sldLayoutId id="2147483893" r:id="rId29"/>
    <p:sldLayoutId id="2147483894" r:id="rId30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225425" indent="-225425" algn="l" defTabSz="457200" rtl="0" eaLnBrk="1" latinLnBrk="0" hangingPunct="1">
        <a:lnSpc>
          <a:spcPct val="94000"/>
        </a:lnSpc>
        <a:spcBef>
          <a:spcPts val="1600"/>
        </a:spcBef>
        <a:buClr>
          <a:schemeClr val="tx1"/>
        </a:buClr>
        <a:buSzPct val="110000"/>
        <a:buFont typeface="Wingdings" charset="2"/>
        <a:buChar char="§"/>
        <a:defRPr sz="2000" b="0" i="0" kern="1200">
          <a:solidFill>
            <a:schemeClr val="bg2"/>
          </a:solidFill>
          <a:latin typeface="+mn-lt"/>
          <a:ea typeface="+mn-ea"/>
          <a:cs typeface="Arial"/>
        </a:defRPr>
      </a:lvl1pPr>
      <a:lvl2pPr marL="692150" indent="-234950" algn="l" defTabSz="457200" rtl="0" eaLnBrk="1" latinLnBrk="0" hangingPunct="1">
        <a:lnSpc>
          <a:spcPct val="94000"/>
        </a:lnSpc>
        <a:spcBef>
          <a:spcPts val="800"/>
        </a:spcBef>
        <a:buFont typeface="Arial"/>
        <a:buChar char="–"/>
        <a:defRPr sz="2000" b="0" i="0" kern="1200">
          <a:solidFill>
            <a:schemeClr val="bg2"/>
          </a:solidFill>
          <a:latin typeface="+mn-lt"/>
          <a:ea typeface="+mn-ea"/>
          <a:cs typeface="Arial"/>
        </a:defRPr>
      </a:lvl2pPr>
      <a:lvl3pPr marL="1143000" indent="-228600" algn="l" defTabSz="457200" rtl="0" eaLnBrk="1" latinLnBrk="0" hangingPunct="1">
        <a:lnSpc>
          <a:spcPct val="94000"/>
        </a:lnSpc>
        <a:spcBef>
          <a:spcPct val="20000"/>
        </a:spcBef>
        <a:buFont typeface="Arial"/>
        <a:buChar char="•"/>
        <a:defRPr sz="2000" b="0" i="0" kern="1200">
          <a:solidFill>
            <a:schemeClr val="bg2"/>
          </a:solidFill>
          <a:latin typeface="+mn-lt"/>
          <a:ea typeface="+mn-ea"/>
          <a:cs typeface="Arial"/>
        </a:defRPr>
      </a:lvl3pPr>
      <a:lvl4pPr marL="1371600" indent="0" algn="l" defTabSz="457200" rtl="0" eaLnBrk="1" latinLnBrk="0" hangingPunct="1">
        <a:lnSpc>
          <a:spcPct val="94000"/>
        </a:lnSpc>
        <a:spcBef>
          <a:spcPct val="20000"/>
        </a:spcBef>
        <a:buFont typeface="Arial"/>
        <a:buNone/>
        <a:defRPr sz="1800" b="0" i="1" kern="1200">
          <a:solidFill>
            <a:schemeClr val="bg2"/>
          </a:solidFill>
          <a:latin typeface="+mn-lt"/>
          <a:ea typeface="+mn-ea"/>
          <a:cs typeface="Arial"/>
        </a:defRPr>
      </a:lvl4pPr>
      <a:lvl5pPr marL="1647825" indent="-228600" algn="l" defTabSz="457200" rtl="0" eaLnBrk="1" latinLnBrk="0" hangingPunct="1">
        <a:lnSpc>
          <a:spcPct val="94000"/>
        </a:lnSpc>
        <a:spcBef>
          <a:spcPts val="0"/>
        </a:spcBef>
        <a:buFont typeface="Arial"/>
        <a:buChar char="–"/>
        <a:defRPr sz="1800" b="0" i="0" kern="1200">
          <a:solidFill>
            <a:schemeClr val="bg2"/>
          </a:solidFill>
          <a:latin typeface="+mn-lt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14">
          <p15:clr>
            <a:srgbClr val="F26B43"/>
          </p15:clr>
        </p15:guide>
        <p15:guide id="2" pos="2880">
          <p15:clr>
            <a:srgbClr val="F26B43"/>
          </p15:clr>
        </p15:guide>
        <p15:guide id="3" pos="288">
          <p15:clr>
            <a:srgbClr val="F26B43"/>
          </p15:clr>
        </p15:guide>
        <p15:guide id="4" orient="horz" pos="672">
          <p15:clr>
            <a:srgbClr val="F26B43"/>
          </p15:clr>
        </p15:guide>
        <p15:guide id="5" pos="547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cri.org/about-us/conflict-of-interes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685800"/>
            <a:ext cx="7848600" cy="1219200"/>
          </a:xfrm>
        </p:spPr>
        <p:txBody>
          <a:bodyPr/>
          <a:lstStyle/>
          <a:p>
            <a:r>
              <a:rPr lang="en-US" dirty="0"/>
              <a:t>The Randomized Pragmatic Trials Journey:   Myths and Realities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543800" cy="1981200"/>
          </a:xfrm>
        </p:spPr>
        <p:txBody>
          <a:bodyPr/>
          <a:lstStyle/>
          <a:p>
            <a:r>
              <a:rPr lang="en-US" sz="2000" dirty="0">
                <a:solidFill>
                  <a:schemeClr val="bg1"/>
                </a:solidFill>
              </a:rPr>
              <a:t>Frank W. Rockhold, PhD</a:t>
            </a:r>
          </a:p>
          <a:p>
            <a:r>
              <a:rPr lang="en-US" sz="2000" dirty="0">
                <a:solidFill>
                  <a:schemeClr val="bg1"/>
                </a:solidFill>
              </a:rPr>
              <a:t>Professor of Biostatistics and Bioinformatics</a:t>
            </a:r>
          </a:p>
          <a:p>
            <a:r>
              <a:rPr lang="en-US" sz="2000" dirty="0">
                <a:solidFill>
                  <a:schemeClr val="bg1"/>
                </a:solidFill>
              </a:rPr>
              <a:t>Duke University Medical Center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/>
              <a:t>Society for Clinical Trials</a:t>
            </a:r>
          </a:p>
          <a:p>
            <a:r>
              <a:rPr lang="en-US" sz="2000" dirty="0">
                <a:solidFill>
                  <a:schemeClr val="bg1"/>
                </a:solidFill>
              </a:rPr>
              <a:t>May 21, 2019 New Orleans LA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5524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2" name="Puzzle3"/>
          <p:cNvSpPr>
            <a:spLocks noEditPoints="1" noChangeArrowheads="1"/>
          </p:cNvSpPr>
          <p:nvPr/>
        </p:nvSpPr>
        <p:spPr bwMode="auto">
          <a:xfrm>
            <a:off x="4481690" y="1259980"/>
            <a:ext cx="2162545" cy="2358374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269 w 21600"/>
              <a:gd name="T25" fmla="*/ 7718 h 21600"/>
              <a:gd name="T26" fmla="*/ 19157 w 21600"/>
              <a:gd name="T27" fmla="*/ 2023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endParaRPr lang="en-GB" dirty="0"/>
          </a:p>
        </p:txBody>
      </p:sp>
      <p:sp>
        <p:nvSpPr>
          <p:cNvPr id="15373" name="Puzzle2"/>
          <p:cNvSpPr>
            <a:spLocks noEditPoints="1" noChangeArrowheads="1"/>
          </p:cNvSpPr>
          <p:nvPr/>
        </p:nvSpPr>
        <p:spPr bwMode="auto">
          <a:xfrm>
            <a:off x="3837196" y="3002404"/>
            <a:ext cx="3451531" cy="2148083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5394 w 21600"/>
              <a:gd name="T25" fmla="*/ 6735 h 21600"/>
              <a:gd name="T26" fmla="*/ 16182 w 21600"/>
              <a:gd name="T27" fmla="*/ 2044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endParaRPr lang="en-GB" dirty="0"/>
          </a:p>
        </p:txBody>
      </p:sp>
      <p:sp>
        <p:nvSpPr>
          <p:cNvPr id="15374" name="Puzzle4"/>
          <p:cNvSpPr>
            <a:spLocks noEditPoints="1" noChangeArrowheads="1"/>
          </p:cNvSpPr>
          <p:nvPr/>
        </p:nvSpPr>
        <p:spPr bwMode="auto">
          <a:xfrm>
            <a:off x="2551280" y="2956216"/>
            <a:ext cx="2081013" cy="2746244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075 w 21600"/>
              <a:gd name="T25" fmla="*/ 5660 h 21600"/>
              <a:gd name="T26" fmla="*/ 20210 w 21600"/>
              <a:gd name="T27" fmla="*/ 15976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endParaRPr lang="en-GB" dirty="0"/>
          </a:p>
        </p:txBody>
      </p:sp>
      <p:sp>
        <p:nvSpPr>
          <p:cNvPr id="15375" name="Puzzle1"/>
          <p:cNvSpPr>
            <a:spLocks noEditPoints="1" noChangeArrowheads="1"/>
          </p:cNvSpPr>
          <p:nvPr/>
        </p:nvSpPr>
        <p:spPr bwMode="auto">
          <a:xfrm>
            <a:off x="1828800" y="1981200"/>
            <a:ext cx="3494239" cy="1637154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6084 w 21600"/>
              <a:gd name="T25" fmla="*/ 2569 h 21600"/>
              <a:gd name="T26" fmla="*/ 16128 w 21600"/>
              <a:gd name="T27" fmla="*/ 19545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endParaRPr lang="en-GB" dirty="0"/>
          </a:p>
        </p:txBody>
      </p:sp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4432913" y="2090988"/>
            <a:ext cx="18338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Pharmacy</a:t>
            </a:r>
          </a:p>
        </p:txBody>
      </p:sp>
      <p:sp>
        <p:nvSpPr>
          <p:cNvPr id="14343" name="TextBox 8"/>
          <p:cNvSpPr txBox="1">
            <a:spLocks noChangeArrowheads="1"/>
          </p:cNvSpPr>
          <p:nvPr/>
        </p:nvSpPr>
        <p:spPr bwMode="auto">
          <a:xfrm>
            <a:off x="4595513" y="3786715"/>
            <a:ext cx="19348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Innovative GPs </a:t>
            </a:r>
          </a:p>
          <a:p>
            <a:pPr algn="ctr"/>
            <a:r>
              <a:rPr lang="en-GB" b="1" dirty="0"/>
              <a:t>accepting integrated HC records</a:t>
            </a:r>
          </a:p>
        </p:txBody>
      </p:sp>
      <p:sp>
        <p:nvSpPr>
          <p:cNvPr id="14344" name="TextBox 9"/>
          <p:cNvSpPr txBox="1">
            <a:spLocks noChangeArrowheads="1"/>
          </p:cNvSpPr>
          <p:nvPr/>
        </p:nvSpPr>
        <p:spPr bwMode="auto">
          <a:xfrm>
            <a:off x="2068724" y="2558637"/>
            <a:ext cx="29040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One big paperless hospital</a:t>
            </a:r>
          </a:p>
        </p:txBody>
      </p:sp>
      <p:sp>
        <p:nvSpPr>
          <p:cNvPr id="14345" name="TextBox 10"/>
          <p:cNvSpPr txBox="1">
            <a:spLocks noChangeArrowheads="1"/>
          </p:cNvSpPr>
          <p:nvPr/>
        </p:nvSpPr>
        <p:spPr bwMode="auto">
          <a:xfrm>
            <a:off x="2633738" y="3595626"/>
            <a:ext cx="18843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Willingness</a:t>
            </a:r>
          </a:p>
          <a:p>
            <a:pPr algn="ctr"/>
            <a:r>
              <a:rPr lang="en-GB" b="1" dirty="0"/>
              <a:t>and</a:t>
            </a:r>
          </a:p>
          <a:p>
            <a:pPr algn="ctr"/>
            <a:r>
              <a:rPr lang="en-GB" b="1" dirty="0"/>
              <a:t>‘can</a:t>
            </a:r>
          </a:p>
          <a:p>
            <a:pPr algn="ctr"/>
            <a:r>
              <a:rPr lang="en-GB" b="1" dirty="0"/>
              <a:t>do’</a:t>
            </a:r>
          </a:p>
        </p:txBody>
      </p:sp>
      <p:sp>
        <p:nvSpPr>
          <p:cNvPr id="14346" name="Oval 12"/>
          <p:cNvSpPr>
            <a:spLocks noChangeArrowheads="1"/>
          </p:cNvSpPr>
          <p:nvPr/>
        </p:nvSpPr>
        <p:spPr bwMode="auto">
          <a:xfrm>
            <a:off x="6941517" y="1981200"/>
            <a:ext cx="1884362" cy="1149945"/>
          </a:xfrm>
          <a:prstGeom prst="ellipse">
            <a:avLst/>
          </a:prstGeom>
          <a:noFill/>
          <a:ln w="25400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en-GB" b="1" dirty="0">
                <a:solidFill>
                  <a:srgbClr val="7030A0"/>
                </a:solidFill>
              </a:rPr>
              <a:t>Academic</a:t>
            </a:r>
          </a:p>
          <a:p>
            <a:pPr algn="ctr" eaLnBrk="0" hangingPunct="0"/>
            <a:r>
              <a:rPr lang="en-GB" b="1" dirty="0">
                <a:solidFill>
                  <a:srgbClr val="7030A0"/>
                </a:solidFill>
              </a:rPr>
              <a:t>Leaders</a:t>
            </a:r>
          </a:p>
        </p:txBody>
      </p:sp>
      <p:sp>
        <p:nvSpPr>
          <p:cNvPr id="14347" name="Oval 13"/>
          <p:cNvSpPr>
            <a:spLocks noChangeArrowheads="1"/>
          </p:cNvSpPr>
          <p:nvPr/>
        </p:nvSpPr>
        <p:spPr bwMode="auto">
          <a:xfrm>
            <a:off x="7104863" y="4628290"/>
            <a:ext cx="1884362" cy="1149945"/>
          </a:xfrm>
          <a:prstGeom prst="ellipse">
            <a:avLst/>
          </a:prstGeom>
          <a:noFill/>
          <a:ln w="25400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en-GB" b="1" dirty="0">
                <a:solidFill>
                  <a:srgbClr val="7030A0"/>
                </a:solidFill>
              </a:rPr>
              <a:t>Forward-</a:t>
            </a:r>
            <a:br>
              <a:rPr lang="en-GB" b="1" dirty="0">
                <a:solidFill>
                  <a:srgbClr val="7030A0"/>
                </a:solidFill>
              </a:rPr>
            </a:br>
            <a:r>
              <a:rPr lang="en-GB" b="1" dirty="0">
                <a:solidFill>
                  <a:srgbClr val="7030A0"/>
                </a:solidFill>
              </a:rPr>
              <a:t>thinking</a:t>
            </a:r>
          </a:p>
          <a:p>
            <a:pPr algn="ctr" eaLnBrk="0" hangingPunct="0"/>
            <a:r>
              <a:rPr lang="en-GB" b="1" dirty="0">
                <a:solidFill>
                  <a:srgbClr val="7030A0"/>
                </a:solidFill>
              </a:rPr>
              <a:t>Trusts</a:t>
            </a:r>
          </a:p>
        </p:txBody>
      </p:sp>
      <p:sp>
        <p:nvSpPr>
          <p:cNvPr id="14348" name="Oval 14"/>
          <p:cNvSpPr>
            <a:spLocks noChangeArrowheads="1"/>
          </p:cNvSpPr>
          <p:nvPr/>
        </p:nvSpPr>
        <p:spPr bwMode="auto">
          <a:xfrm>
            <a:off x="305677" y="3870655"/>
            <a:ext cx="1884363" cy="1149945"/>
          </a:xfrm>
          <a:prstGeom prst="ellipse">
            <a:avLst/>
          </a:prstGeom>
          <a:noFill/>
          <a:ln w="25400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en-GB" b="1" dirty="0">
                <a:solidFill>
                  <a:srgbClr val="7030A0"/>
                </a:solidFill>
              </a:rPr>
              <a:t>GP</a:t>
            </a:r>
          </a:p>
          <a:p>
            <a:pPr algn="ctr" eaLnBrk="0" hangingPunct="0"/>
            <a:r>
              <a:rPr lang="en-GB" b="1" dirty="0">
                <a:solidFill>
                  <a:srgbClr val="7030A0"/>
                </a:solidFill>
              </a:rPr>
              <a:t>Leaders</a:t>
            </a:r>
          </a:p>
        </p:txBody>
      </p:sp>
      <p:sp>
        <p:nvSpPr>
          <p:cNvPr id="14349" name="Oval 15"/>
          <p:cNvSpPr>
            <a:spLocks noChangeArrowheads="1"/>
          </p:cNvSpPr>
          <p:nvPr/>
        </p:nvSpPr>
        <p:spPr bwMode="auto">
          <a:xfrm>
            <a:off x="56782" y="2275654"/>
            <a:ext cx="1884363" cy="1149945"/>
          </a:xfrm>
          <a:prstGeom prst="ellipse">
            <a:avLst/>
          </a:prstGeom>
          <a:noFill/>
          <a:ln w="25400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0" hangingPunct="0"/>
            <a:r>
              <a:rPr lang="en-GB" b="1" dirty="0">
                <a:solidFill>
                  <a:srgbClr val="7030A0"/>
                </a:solidFill>
              </a:rPr>
              <a:t>Nurse</a:t>
            </a:r>
          </a:p>
          <a:p>
            <a:pPr algn="ctr" eaLnBrk="0" hangingPunct="0"/>
            <a:r>
              <a:rPr lang="en-GB" b="1" dirty="0">
                <a:solidFill>
                  <a:srgbClr val="7030A0"/>
                </a:solidFill>
              </a:rPr>
              <a:t>Team</a:t>
            </a:r>
          </a:p>
        </p:txBody>
      </p:sp>
      <p:sp>
        <p:nvSpPr>
          <p:cNvPr id="14350" name="Title 18"/>
          <p:cNvSpPr>
            <a:spLocks noGrp="1"/>
          </p:cNvSpPr>
          <p:nvPr>
            <p:ph type="title"/>
          </p:nvPr>
        </p:nvSpPr>
        <p:spPr>
          <a:xfrm>
            <a:off x="391304" y="416843"/>
            <a:ext cx="5875437" cy="352510"/>
          </a:xfrm>
        </p:spPr>
        <p:txBody>
          <a:bodyPr>
            <a:noAutofit/>
          </a:bodyPr>
          <a:lstStyle/>
          <a:p>
            <a:r>
              <a:rPr lang="en-GB" sz="3200" b="1" dirty="0">
                <a:latin typeface="Calibri" pitchFamily="34" charset="0"/>
                <a:ea typeface="ＭＳ Ｐゴシック" pitchFamily="34" charset="-128"/>
              </a:rPr>
              <a:t>Much more than just a database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174327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ight Arrow 24"/>
          <p:cNvSpPr/>
          <p:nvPr/>
        </p:nvSpPr>
        <p:spPr>
          <a:xfrm rot="20263309">
            <a:off x="2333625" y="3083768"/>
            <a:ext cx="1423988" cy="354013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179512" y="2492350"/>
            <a:ext cx="2088232" cy="293964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174625" indent="-174625" algn="ctr">
              <a:defRPr/>
            </a:pPr>
            <a:r>
              <a:rPr lang="en-GB" sz="1400" b="1" dirty="0">
                <a:solidFill>
                  <a:schemeClr val="tx1"/>
                </a:solidFill>
              </a:rPr>
              <a:t>2800 patients</a:t>
            </a:r>
          </a:p>
          <a:p>
            <a:pPr marL="174625" indent="-174625">
              <a:buFont typeface="Arial" pitchFamily="34" charset="0"/>
              <a:buChar char="•"/>
              <a:defRPr/>
            </a:pPr>
            <a:endParaRPr lang="en-GB" sz="1400" b="1" dirty="0">
              <a:solidFill>
                <a:schemeClr val="tx1"/>
              </a:solidFill>
            </a:endParaRPr>
          </a:p>
          <a:p>
            <a:pPr marL="174625" indent="-174625">
              <a:buFont typeface="Arial" pitchFamily="34" charset="0"/>
              <a:buChar char="•"/>
              <a:defRPr/>
            </a:pPr>
            <a:r>
              <a:rPr lang="en-GB" sz="1400" b="1" dirty="0">
                <a:solidFill>
                  <a:schemeClr val="tx1"/>
                </a:solidFill>
              </a:rPr>
              <a:t>Patients in primary care, aged 40+</a:t>
            </a:r>
          </a:p>
          <a:p>
            <a:pPr marL="174625" indent="-174625">
              <a:buFont typeface="Arial" pitchFamily="34" charset="0"/>
              <a:buChar char="•"/>
              <a:defRPr/>
            </a:pPr>
            <a:r>
              <a:rPr lang="en-GB" sz="1400" b="1" dirty="0">
                <a:solidFill>
                  <a:schemeClr val="tx1"/>
                </a:solidFill>
              </a:rPr>
              <a:t>GP diagnosis of  COPD</a:t>
            </a:r>
          </a:p>
          <a:p>
            <a:pPr marL="174625" indent="-174625">
              <a:buFont typeface="Arial" pitchFamily="34" charset="0"/>
              <a:buChar char="•"/>
              <a:defRPr/>
            </a:pPr>
            <a:r>
              <a:rPr lang="en-GB" sz="1400" b="1" dirty="0">
                <a:solidFill>
                  <a:schemeClr val="tx1"/>
                </a:solidFill>
              </a:rPr>
              <a:t>Taking  ICS,LABA,LAMA alone or in combination </a:t>
            </a:r>
          </a:p>
          <a:p>
            <a:pPr marL="174625" indent="-174625">
              <a:buFont typeface="Arial" pitchFamily="34" charset="0"/>
              <a:buChar char="•"/>
              <a:defRPr/>
            </a:pPr>
            <a:r>
              <a:rPr lang="en-GB" sz="1400" b="1" dirty="0">
                <a:solidFill>
                  <a:schemeClr val="tx1"/>
                </a:solidFill>
              </a:rPr>
              <a:t>Consented</a:t>
            </a:r>
          </a:p>
        </p:txBody>
      </p:sp>
      <p:sp>
        <p:nvSpPr>
          <p:cNvPr id="22536" name="TextBox 6"/>
          <p:cNvSpPr txBox="1">
            <a:spLocks noChangeArrowheads="1"/>
          </p:cNvSpPr>
          <p:nvPr/>
        </p:nvSpPr>
        <p:spPr bwMode="auto">
          <a:xfrm>
            <a:off x="2195513" y="3563938"/>
            <a:ext cx="16621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GB" sz="1600" b="1" dirty="0"/>
          </a:p>
          <a:p>
            <a:pPr algn="ctr"/>
            <a:r>
              <a:rPr lang="en-GB" sz="1600" b="1" dirty="0"/>
              <a:t>Randomised</a:t>
            </a:r>
          </a:p>
        </p:txBody>
      </p:sp>
      <p:sp>
        <p:nvSpPr>
          <p:cNvPr id="9" name="Right Arrow 8"/>
          <p:cNvSpPr/>
          <p:nvPr/>
        </p:nvSpPr>
        <p:spPr>
          <a:xfrm rot="2059691">
            <a:off x="2271713" y="4764931"/>
            <a:ext cx="1423987" cy="354012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3786182" y="3235047"/>
            <a:ext cx="1287888" cy="179436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b="1" u="sng" dirty="0">
                <a:solidFill>
                  <a:schemeClr val="tx1"/>
                </a:solidFill>
              </a:rPr>
              <a:t>Visit 2</a:t>
            </a:r>
          </a:p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Routine respiratory</a:t>
            </a:r>
          </a:p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 review</a:t>
            </a:r>
          </a:p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Device instruction</a:t>
            </a:r>
          </a:p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CAT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042629" y="3255922"/>
            <a:ext cx="1277123" cy="178636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b="1" u="sng" dirty="0">
                <a:solidFill>
                  <a:schemeClr val="tx1"/>
                </a:solidFill>
              </a:rPr>
              <a:t>Visit 6</a:t>
            </a:r>
          </a:p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Routine respiratory</a:t>
            </a:r>
          </a:p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 review</a:t>
            </a:r>
          </a:p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Device instruction</a:t>
            </a:r>
          </a:p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CAT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5292080" y="3469531"/>
            <a:ext cx="1637358" cy="100806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b="1" dirty="0">
                <a:solidFill>
                  <a:schemeClr val="bg1"/>
                </a:solidFill>
              </a:rPr>
              <a:t>12  months of normal care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786188" y="2755156"/>
            <a:ext cx="4533900" cy="3571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b="1" dirty="0">
                <a:solidFill>
                  <a:schemeClr val="bg1"/>
                </a:solidFill>
              </a:rPr>
              <a:t>New Rx open label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773510" y="5116935"/>
            <a:ext cx="4533363" cy="42500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b="1" i="1" dirty="0">
                <a:solidFill>
                  <a:schemeClr val="tx1"/>
                </a:solidFill>
              </a:rPr>
              <a:t>Existing maintenance Rx, ICS, LABA,LAMA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483768" y="1556792"/>
            <a:ext cx="6409407" cy="9355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b="1" dirty="0">
                <a:solidFill>
                  <a:schemeClr val="tx1"/>
                </a:solidFill>
              </a:rPr>
              <a:t>Primary endpoint: Moderate/severe exacerbation (defined by oral steroid (and/or antibiotic use) and/or hospitalisations </a:t>
            </a:r>
          </a:p>
          <a:p>
            <a:pPr algn="ctr">
              <a:defRPr/>
            </a:pPr>
            <a:r>
              <a:rPr lang="en-GB" sz="1400" b="1" dirty="0">
                <a:solidFill>
                  <a:schemeClr val="tx1"/>
                </a:solidFill>
              </a:rPr>
              <a:t>Secondary endpoints: Serious Pneumonias, Healthcare utilisation, COPD Assessment Test (CAT)</a:t>
            </a:r>
          </a:p>
        </p:txBody>
      </p:sp>
      <p:sp>
        <p:nvSpPr>
          <p:cNvPr id="22558" name="Title 20"/>
          <p:cNvSpPr>
            <a:spLocks noGrp="1"/>
          </p:cNvSpPr>
          <p:nvPr>
            <p:ph type="title"/>
          </p:nvPr>
        </p:nvSpPr>
        <p:spPr>
          <a:xfrm>
            <a:off x="417307" y="551830"/>
            <a:ext cx="8305800" cy="397467"/>
          </a:xfrm>
        </p:spPr>
        <p:txBody>
          <a:bodyPr>
            <a:noAutofit/>
          </a:bodyPr>
          <a:lstStyle/>
          <a:p>
            <a:r>
              <a:rPr lang="en-GB" sz="3200" b="1" dirty="0"/>
              <a:t>Study outline for COPD 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395536" y="5660702"/>
            <a:ext cx="8643937" cy="792634"/>
          </a:xfrm>
          <a:prstGeom prst="rightArrow">
            <a:avLst>
              <a:gd name="adj1" fmla="val 50000"/>
              <a:gd name="adj2" fmla="val 103838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</a:rPr>
              <a:t> Constant real-time data collection of all HC interventions/safety monitoring</a:t>
            </a:r>
          </a:p>
        </p:txBody>
      </p:sp>
    </p:spTree>
    <p:extLst>
      <p:ext uri="{BB962C8B-B14F-4D97-AF65-F5344CB8AC3E}">
        <p14:creationId xmlns:p14="http://schemas.microsoft.com/office/powerpoint/2010/main" val="25499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246" y="533400"/>
            <a:ext cx="8447314" cy="438912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Key Facts on COPD Study </a:t>
            </a:r>
            <a:br>
              <a:rPr lang="en-GB" sz="3600" dirty="0"/>
            </a:br>
            <a:r>
              <a:rPr lang="en-GB" sz="2700" dirty="0"/>
              <a:t>(Findings similar for Asthma study)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538" y="1325149"/>
            <a:ext cx="8428262" cy="4525963"/>
          </a:xfrm>
        </p:spPr>
        <p:txBody>
          <a:bodyPr>
            <a:noAutofit/>
          </a:bodyPr>
          <a:lstStyle/>
          <a:p>
            <a:pPr marL="60325" indent="-285750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Setting up, training 203 “sites”</a:t>
            </a:r>
          </a:p>
          <a:p>
            <a:pPr marL="508000" lvl="2" indent="-285750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120 GP’s and 300 site staff  and &gt;100 Pharmacies and (dispensing unapproved medicine)</a:t>
            </a:r>
          </a:p>
          <a:p>
            <a:pPr marL="60325" indent="-285750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40,000 letters sent</a:t>
            </a:r>
          </a:p>
          <a:p>
            <a:pPr marL="60325" indent="-285750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3,500 patients seen in office</a:t>
            </a:r>
          </a:p>
          <a:p>
            <a:pPr marL="60325" indent="-285750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2,800 patients recruited</a:t>
            </a:r>
          </a:p>
          <a:p>
            <a:pPr marL="60325" indent="-285750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Over 3,800 site visits and reports written and reviewed</a:t>
            </a:r>
          </a:p>
          <a:p>
            <a:pPr marL="60325" indent="-285750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Over 8,500 patient visits checked and verified and over 26,000 queries raised and closed</a:t>
            </a:r>
          </a:p>
          <a:p>
            <a:pPr marL="60325" indent="-285750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Over 500 serious adverse events investigated</a:t>
            </a:r>
          </a:p>
          <a:p>
            <a:pPr marL="60325" indent="-285750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25,000 parking tickets and 1 million cups of tea and coffee				</a:t>
            </a:r>
          </a:p>
        </p:txBody>
      </p:sp>
    </p:spTree>
    <p:extLst>
      <p:ext uri="{BB962C8B-B14F-4D97-AF65-F5344CB8AC3E}">
        <p14:creationId xmlns:p14="http://schemas.microsoft.com/office/powerpoint/2010/main" val="144732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ight Arrow 78"/>
          <p:cNvSpPr/>
          <p:nvPr/>
        </p:nvSpPr>
        <p:spPr>
          <a:xfrm rot="19622441">
            <a:off x="6859588" y="2174875"/>
            <a:ext cx="527050" cy="360363"/>
          </a:xfrm>
          <a:prstGeom prst="rightArrow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30723" name="Title 1"/>
          <p:cNvSpPr>
            <a:spLocks noGrp="1"/>
          </p:cNvSpPr>
          <p:nvPr>
            <p:ph type="title"/>
          </p:nvPr>
        </p:nvSpPr>
        <p:spPr>
          <a:xfrm>
            <a:off x="468313" y="325509"/>
            <a:ext cx="8675687" cy="624646"/>
          </a:xfrm>
        </p:spPr>
        <p:txBody>
          <a:bodyPr/>
          <a:lstStyle/>
          <a:p>
            <a:pPr algn="l"/>
            <a:r>
              <a:rPr lang="en-GB" dirty="0">
                <a:latin typeface="Calibri" pitchFamily="34" charset="0"/>
              </a:rPr>
              <a:t>Serious Adverse Event (SAE) Reporting Process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288" y="1825625"/>
            <a:ext cx="1368425" cy="7921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en-GB" sz="1600" b="1" dirty="0">
                <a:solidFill>
                  <a:srgbClr val="0070C0"/>
                </a:solidFill>
                <a:latin typeface="Calibri" pitchFamily="34" charset="0"/>
              </a:rPr>
              <a:t>Study Nurse tags SLS Patient in EMR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6892925" y="4341813"/>
            <a:ext cx="522288" cy="503237"/>
            <a:chOff x="2347206" y="3294276"/>
            <a:chExt cx="523106" cy="504056"/>
          </a:xfrm>
        </p:grpSpPr>
        <p:sp>
          <p:nvSpPr>
            <p:cNvPr id="27" name="Oval 26"/>
            <p:cNvSpPr/>
            <p:nvPr/>
          </p:nvSpPr>
          <p:spPr>
            <a:xfrm>
              <a:off x="2366286" y="3294276"/>
              <a:ext cx="504026" cy="504056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 flipH="1" flipV="1">
              <a:off x="2347206" y="3547099"/>
              <a:ext cx="73139" cy="178089"/>
            </a:xfrm>
            <a:prstGeom prst="straightConnector1">
              <a:avLst/>
            </a:prstGeom>
            <a:ln w="31750">
              <a:solidFill>
                <a:schemeClr val="accent1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476375" y="2762250"/>
            <a:ext cx="1223963" cy="7207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en-GB" sz="1600" b="1" dirty="0">
                <a:solidFill>
                  <a:srgbClr val="0070C0"/>
                </a:solidFill>
                <a:latin typeface="Calibri" pitchFamily="34" charset="0"/>
              </a:rPr>
              <a:t>Patient admitted to Hospital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843213" y="3716338"/>
            <a:ext cx="1152525" cy="8651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en-GB" sz="1600" b="1" dirty="0">
                <a:solidFill>
                  <a:srgbClr val="0070C0"/>
                </a:solidFill>
                <a:latin typeface="Calibri" pitchFamily="34" charset="0"/>
              </a:rPr>
              <a:t>Safety Team reviews EMR</a:t>
            </a:r>
          </a:p>
        </p:txBody>
      </p:sp>
      <p:cxnSp>
        <p:nvCxnSpPr>
          <p:cNvPr id="35" name="Shape 34"/>
          <p:cNvCxnSpPr>
            <a:stCxn id="7" idx="2"/>
            <a:endCxn id="10" idx="1"/>
          </p:cNvCxnSpPr>
          <p:nvPr/>
        </p:nvCxnSpPr>
        <p:spPr>
          <a:xfrm rot="16200000" flipH="1">
            <a:off x="1025525" y="2671763"/>
            <a:ext cx="504825" cy="396875"/>
          </a:xfrm>
          <a:prstGeom prst="bentConnector2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hape 36"/>
          <p:cNvCxnSpPr>
            <a:stCxn id="10" idx="2"/>
            <a:endCxn id="30" idx="1"/>
          </p:cNvCxnSpPr>
          <p:nvPr/>
        </p:nvCxnSpPr>
        <p:spPr>
          <a:xfrm rot="16200000" flipH="1">
            <a:off x="2132013" y="3438525"/>
            <a:ext cx="666750" cy="755650"/>
          </a:xfrm>
          <a:prstGeom prst="bentConnector2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68313" y="3644900"/>
            <a:ext cx="16557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GB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Alert automatically sent to safety team</a:t>
            </a:r>
          </a:p>
        </p:txBody>
      </p:sp>
      <p:sp>
        <p:nvSpPr>
          <p:cNvPr id="57" name="Rectangle 56"/>
          <p:cNvSpPr/>
          <p:nvPr/>
        </p:nvSpPr>
        <p:spPr>
          <a:xfrm>
            <a:off x="5830888" y="3716338"/>
            <a:ext cx="1477962" cy="8651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en-GB" sz="1400" b="1" dirty="0">
                <a:solidFill>
                  <a:srgbClr val="0070C0"/>
                </a:solidFill>
                <a:latin typeface="Calibri" pitchFamily="34" charset="0"/>
              </a:rPr>
              <a:t>PI  investigates &amp; records causality &amp; severity  (in eCRF) then locks SAE </a:t>
            </a:r>
          </a:p>
        </p:txBody>
      </p:sp>
      <p:cxnSp>
        <p:nvCxnSpPr>
          <p:cNvPr id="63" name="Straight Arrow Connector 62"/>
          <p:cNvCxnSpPr>
            <a:stCxn id="30" idx="3"/>
            <a:endCxn id="81" idx="1"/>
          </p:cNvCxnSpPr>
          <p:nvPr/>
        </p:nvCxnSpPr>
        <p:spPr>
          <a:xfrm>
            <a:off x="3995738" y="4149725"/>
            <a:ext cx="2159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3059113" y="2401888"/>
            <a:ext cx="3960812" cy="5048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Independent CRA monitoring to identify &amp; resolve queries</a:t>
            </a:r>
          </a:p>
        </p:txBody>
      </p:sp>
      <p:sp>
        <p:nvSpPr>
          <p:cNvPr id="65" name="Up-Down Arrow 64"/>
          <p:cNvSpPr/>
          <p:nvPr/>
        </p:nvSpPr>
        <p:spPr>
          <a:xfrm>
            <a:off x="3276600" y="2997200"/>
            <a:ext cx="287338" cy="576263"/>
          </a:xfrm>
          <a:prstGeom prst="upDownArrow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66" name="Up-Down Arrow 65"/>
          <p:cNvSpPr/>
          <p:nvPr/>
        </p:nvSpPr>
        <p:spPr>
          <a:xfrm>
            <a:off x="6372225" y="2997200"/>
            <a:ext cx="287338" cy="576263"/>
          </a:xfrm>
          <a:prstGeom prst="upDownArrow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67" name="Rectangle 66"/>
          <p:cNvSpPr/>
          <p:nvPr/>
        </p:nvSpPr>
        <p:spPr>
          <a:xfrm>
            <a:off x="7235825" y="5084763"/>
            <a:ext cx="1295400" cy="8651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en-GB" sz="1400" b="1" dirty="0">
                <a:solidFill>
                  <a:srgbClr val="0070C0"/>
                </a:solidFill>
                <a:latin typeface="Calibri" pitchFamily="34" charset="0"/>
              </a:rPr>
              <a:t>SAE Submitted to company (for reporting)</a:t>
            </a:r>
          </a:p>
        </p:txBody>
      </p:sp>
      <p:cxnSp>
        <p:nvCxnSpPr>
          <p:cNvPr id="68" name="Shape 67"/>
          <p:cNvCxnSpPr>
            <a:stCxn id="30" idx="2"/>
            <a:endCxn id="67" idx="1"/>
          </p:cNvCxnSpPr>
          <p:nvPr/>
        </p:nvCxnSpPr>
        <p:spPr>
          <a:xfrm rot="16200000" flipH="1">
            <a:off x="4860131" y="3140869"/>
            <a:ext cx="935038" cy="3816350"/>
          </a:xfrm>
          <a:prstGeom prst="bentConnector2">
            <a:avLst/>
          </a:prstGeom>
          <a:ln w="38100">
            <a:solidFill>
              <a:schemeClr val="accent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4067175" y="5535613"/>
            <a:ext cx="27368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GB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Initial un-locked SAE submission  to company made by Safety Team</a:t>
            </a:r>
          </a:p>
        </p:txBody>
      </p:sp>
      <p:cxnSp>
        <p:nvCxnSpPr>
          <p:cNvPr id="72" name="Shape 71"/>
          <p:cNvCxnSpPr>
            <a:stCxn id="57" idx="3"/>
            <a:endCxn id="67" idx="0"/>
          </p:cNvCxnSpPr>
          <p:nvPr/>
        </p:nvCxnSpPr>
        <p:spPr>
          <a:xfrm>
            <a:off x="7308850" y="4149725"/>
            <a:ext cx="574675" cy="935038"/>
          </a:xfrm>
          <a:prstGeom prst="bentConnector2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7775575" y="3317934"/>
            <a:ext cx="1368425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Final locked submission  to company made by PI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164388" y="1700213"/>
            <a:ext cx="1598612" cy="56349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en-GB" sz="1600" b="1" i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Unresolved queries reported to sponsor</a:t>
            </a:r>
          </a:p>
        </p:txBody>
      </p:sp>
      <p:sp>
        <p:nvSpPr>
          <p:cNvPr id="81" name="Rectangle 80"/>
          <p:cNvSpPr/>
          <p:nvPr/>
        </p:nvSpPr>
        <p:spPr>
          <a:xfrm>
            <a:off x="4211638" y="3716338"/>
            <a:ext cx="1368425" cy="8651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en-GB" sz="1600" b="1" dirty="0">
                <a:solidFill>
                  <a:srgbClr val="0070C0"/>
                </a:solidFill>
                <a:latin typeface="Calibri" pitchFamily="34" charset="0"/>
              </a:rPr>
              <a:t>Safety Team completes SAE form in eCRF</a:t>
            </a:r>
          </a:p>
        </p:txBody>
      </p:sp>
      <p:cxnSp>
        <p:nvCxnSpPr>
          <p:cNvPr id="99" name="Straight Arrow Connector 98"/>
          <p:cNvCxnSpPr>
            <a:stCxn id="81" idx="3"/>
            <a:endCxn id="57" idx="1"/>
          </p:cNvCxnSpPr>
          <p:nvPr/>
        </p:nvCxnSpPr>
        <p:spPr>
          <a:xfrm>
            <a:off x="5580063" y="4149725"/>
            <a:ext cx="250825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988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79685" y="474964"/>
            <a:ext cx="7644984" cy="492443"/>
          </a:xfrm>
        </p:spPr>
        <p:txBody>
          <a:bodyPr>
            <a:noAutofit/>
          </a:bodyPr>
          <a:lstStyle/>
          <a:p>
            <a:pPr marL="360363" indent="-360363"/>
            <a:r>
              <a:rPr lang="en-GB" sz="3200" b="1" dirty="0"/>
              <a:t>Challenges and Learning's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2481" y="1304145"/>
            <a:ext cx="8712926" cy="48680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60363" indent="-360363">
              <a:lnSpc>
                <a:spcPct val="150000"/>
              </a:lnSpc>
              <a:buSzPct val="110000"/>
              <a:buFont typeface="Wingdings" pitchFamily="2" charset="2"/>
              <a:buChar char="v"/>
            </a:pPr>
            <a:r>
              <a:rPr lang="en-GB" sz="2400" b="1" dirty="0"/>
              <a:t>Importance of partnership</a:t>
            </a:r>
          </a:p>
          <a:p>
            <a:pPr marL="817563" lvl="1" indent="-360363">
              <a:lnSpc>
                <a:spcPct val="150000"/>
              </a:lnSpc>
              <a:buSzPct val="110000"/>
              <a:buFont typeface="Wingdings" pitchFamily="2" charset="2"/>
              <a:buChar char="v"/>
            </a:pPr>
            <a:r>
              <a:rPr lang="en-GB" sz="2000" b="1" dirty="0"/>
              <a:t>Industry/ NHS / University / EHR provider</a:t>
            </a:r>
          </a:p>
          <a:p>
            <a:pPr marL="360363" indent="-360363">
              <a:lnSpc>
                <a:spcPct val="150000"/>
              </a:lnSpc>
              <a:buSzPct val="110000"/>
              <a:buFont typeface="Wingdings" pitchFamily="2" charset="2"/>
              <a:buChar char="v"/>
            </a:pPr>
            <a:r>
              <a:rPr lang="en-GB" sz="2400" b="1" dirty="0"/>
              <a:t>Working with research-naive “investigators”</a:t>
            </a:r>
          </a:p>
          <a:p>
            <a:pPr marL="360363" indent="-360363">
              <a:lnSpc>
                <a:spcPct val="150000"/>
              </a:lnSpc>
              <a:buSzPct val="110000"/>
              <a:buFont typeface="Wingdings" pitchFamily="2" charset="2"/>
              <a:buChar char="v"/>
            </a:pPr>
            <a:r>
              <a:rPr lang="en-GB" sz="2400" b="1" dirty="0"/>
              <a:t>Recruitment and Consent has some challenges</a:t>
            </a:r>
          </a:p>
          <a:p>
            <a:pPr marL="360363" indent="-360363">
              <a:lnSpc>
                <a:spcPct val="150000"/>
              </a:lnSpc>
              <a:buSzPct val="110000"/>
              <a:buFont typeface="Wingdings" pitchFamily="2" charset="2"/>
              <a:buChar char="v"/>
            </a:pPr>
            <a:r>
              <a:rPr lang="en-GB" sz="2400" b="1" dirty="0"/>
              <a:t>Data journey: </a:t>
            </a:r>
          </a:p>
          <a:p>
            <a:pPr marL="817563" lvl="1" indent="-360363">
              <a:lnSpc>
                <a:spcPct val="150000"/>
              </a:lnSpc>
              <a:buSzPct val="110000"/>
              <a:buFont typeface="Wingdings" pitchFamily="2" charset="2"/>
              <a:buChar char="v"/>
            </a:pPr>
            <a:r>
              <a:rPr lang="en-GB" sz="2000" b="1" dirty="0"/>
              <a:t>from EHR to Research Dataset (eCRF or not?)</a:t>
            </a:r>
          </a:p>
          <a:p>
            <a:pPr marL="817563" lvl="1" indent="-360363">
              <a:lnSpc>
                <a:spcPct val="150000"/>
              </a:lnSpc>
              <a:buSzPct val="110000"/>
              <a:buFont typeface="Wingdings" pitchFamily="2" charset="2"/>
              <a:buChar char="v"/>
            </a:pPr>
            <a:r>
              <a:rPr lang="en-GB" sz="2000" b="1" dirty="0"/>
              <a:t>Collaboration with EHR provider to implement changes</a:t>
            </a:r>
          </a:p>
          <a:p>
            <a:pPr marL="360363" indent="-360363">
              <a:lnSpc>
                <a:spcPct val="150000"/>
              </a:lnSpc>
              <a:buSzPct val="110000"/>
              <a:buFont typeface="Wingdings" pitchFamily="2" charset="2"/>
              <a:buChar char="v"/>
            </a:pPr>
            <a:r>
              <a:rPr lang="en-GB" sz="2400" b="1" dirty="0"/>
              <a:t>Applying GCP</a:t>
            </a:r>
          </a:p>
          <a:p>
            <a:pPr marL="360363" indent="-360363">
              <a:lnSpc>
                <a:spcPct val="150000"/>
              </a:lnSpc>
              <a:buSzPct val="110000"/>
              <a:buFont typeface="Wingdings" pitchFamily="2" charset="2"/>
              <a:buChar char="v"/>
            </a:pPr>
            <a:r>
              <a:rPr lang="en-GB" sz="2400" b="1" dirty="0"/>
              <a:t>Benefits and effects of Safety Monitoring</a:t>
            </a:r>
          </a:p>
          <a:p>
            <a:pPr marL="360363" indent="-360363">
              <a:lnSpc>
                <a:spcPct val="150000"/>
              </a:lnSpc>
              <a:buSzPct val="110000"/>
              <a:buFont typeface="Wingdings" pitchFamily="2" charset="2"/>
              <a:buChar char="v"/>
            </a:pPr>
            <a:endParaRPr lang="en-GB" sz="2400" b="1" dirty="0"/>
          </a:p>
          <a:p>
            <a:pPr marL="342900" indent="-342900">
              <a:lnSpc>
                <a:spcPct val="150000"/>
              </a:lnSpc>
              <a:buSzPct val="110000"/>
              <a:buFont typeface="Wingdings" pitchFamily="2" charset="2"/>
              <a:buChar char="v"/>
            </a:pP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87337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"/>
            <a:ext cx="8889207" cy="1049293"/>
          </a:xfrm>
        </p:spPr>
        <p:txBody>
          <a:bodyPr>
            <a:noAutofit/>
          </a:bodyPr>
          <a:lstStyle/>
          <a:p>
            <a:r>
              <a:rPr lang="en-US" sz="3200" dirty="0"/>
              <a:t>ADAPTABLE*, the Aspirin Study – A Patient-Centered Trial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71" y="5853410"/>
            <a:ext cx="6596743" cy="39089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*theaspirinstudy.org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42" y="1171598"/>
            <a:ext cx="6966857" cy="23153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42" y="3505200"/>
            <a:ext cx="6966857" cy="231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17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2209800"/>
            <a:ext cx="7754006" cy="2971800"/>
          </a:xfrm>
        </p:spPr>
        <p:txBody>
          <a:bodyPr anchor="t">
            <a:normAutofit/>
          </a:bodyPr>
          <a:lstStyle/>
          <a:p>
            <a:pPr marL="347663" lvl="1" indent="0">
              <a:lnSpc>
                <a:spcPct val="150000"/>
              </a:lnSpc>
              <a:buNone/>
            </a:pPr>
            <a:r>
              <a:rPr lang="en-US" sz="2400" dirty="0">
                <a:solidFill>
                  <a:schemeClr val="tx1"/>
                </a:solidFill>
              </a:rPr>
              <a:t>PCORnet seeks to improve the nation’s capacity to conduct </a:t>
            </a:r>
            <a:r>
              <a:rPr lang="en-US" sz="2400" b="1" dirty="0">
                <a:solidFill>
                  <a:schemeClr val="tx1"/>
                </a:solidFill>
              </a:rPr>
              <a:t>clinical research</a:t>
            </a:r>
            <a:r>
              <a:rPr lang="en-US" sz="2400" dirty="0">
                <a:solidFill>
                  <a:schemeClr val="tx1"/>
                </a:solidFill>
              </a:rPr>
              <a:t> by creating a large, highly representative, national patient-centered network that supports more efficient clinical trials and observational studies.</a:t>
            </a:r>
          </a:p>
        </p:txBody>
      </p:sp>
      <p:pic>
        <p:nvPicPr>
          <p:cNvPr id="30722" name="Picture 2" descr="Image result for pcori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4953000"/>
            <a:ext cx="2057400" cy="1221582"/>
          </a:xfrm>
          <a:prstGeom prst="rect">
            <a:avLst/>
          </a:prstGeom>
          <a:noFill/>
        </p:spPr>
      </p:pic>
      <p:pic>
        <p:nvPicPr>
          <p:cNvPr id="30726" name="Picture 6" descr="Image result for pcori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685800"/>
            <a:ext cx="4211955" cy="1257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363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Design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961" y="1468325"/>
            <a:ext cx="5690090" cy="49398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0919" y="1498681"/>
            <a:ext cx="60661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Patients with known SCVD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</a:rPr>
              <a:t>(ie MI, OR cath ≥75% stenosis of ≥1 epicardial vessel or PCI/CA BG)</a:t>
            </a:r>
          </a:p>
          <a:p>
            <a:pPr algn="ctr"/>
            <a:r>
              <a:rPr lang="en-US" sz="1400" b="1" u="sng" dirty="0">
                <a:solidFill>
                  <a:schemeClr val="bg1"/>
                </a:solidFill>
              </a:rPr>
              <a:t>AND</a:t>
            </a:r>
            <a:r>
              <a:rPr lang="en-US" sz="1400" b="1" dirty="0">
                <a:solidFill>
                  <a:schemeClr val="bg1"/>
                </a:solidFill>
              </a:rPr>
              <a:t> ≥ 1 Enrichment Factor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60138" y="3141140"/>
            <a:ext cx="58477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>
                <a:solidFill>
                  <a:schemeClr val="bg1"/>
                </a:solidFill>
              </a:rPr>
              <a:t>Pts. contacted with trial information and link to eConsent; Treatment assignment provided directly to patient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0138" y="2467306"/>
            <a:ext cx="58256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>
                <a:solidFill>
                  <a:schemeClr val="bg1"/>
                </a:solidFill>
              </a:rPr>
              <a:t>Identified through EHR (computable phenotype) by CDRNs (PPRN pts. already part of a CDRN are eligible)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87445" y="3794420"/>
            <a:ext cx="179192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</a:rPr>
              <a:t>ASA 81 mg QD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87744" y="3795367"/>
            <a:ext cx="176243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</a:rPr>
              <a:t>ASA 325 mg QD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78674" y="4274839"/>
            <a:ext cx="42106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>
                <a:solidFill>
                  <a:schemeClr val="bg1"/>
                </a:solidFill>
              </a:rPr>
              <a:t>Electronic F/U Q 3-6 months;</a:t>
            </a:r>
          </a:p>
          <a:p>
            <a:pPr algn="ctr"/>
            <a:r>
              <a:rPr lang="en-US" sz="1300" dirty="0">
                <a:solidFill>
                  <a:schemeClr val="bg1"/>
                </a:solidFill>
              </a:rPr>
              <a:t>Supplemented with EHR/CDM/claims data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78674" y="4954742"/>
            <a:ext cx="430882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</a:rPr>
              <a:t>Duration: </a:t>
            </a:r>
            <a:r>
              <a:rPr lang="en-US" sz="1300" dirty="0">
                <a:solidFill>
                  <a:schemeClr val="bg1"/>
                </a:solidFill>
              </a:rPr>
              <a:t>Enrollment over 24 months;</a:t>
            </a:r>
          </a:p>
          <a:p>
            <a:pPr algn="ctr"/>
            <a:r>
              <a:rPr lang="en-US" sz="1300" dirty="0">
                <a:solidFill>
                  <a:schemeClr val="bg1"/>
                </a:solidFill>
              </a:rPr>
              <a:t>Maximum f/u of 30 months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9916" y="5633884"/>
            <a:ext cx="5538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Primary Endpoint: </a:t>
            </a:r>
            <a:r>
              <a:rPr lang="en-US" sz="1400" dirty="0">
                <a:solidFill>
                  <a:schemeClr val="bg1"/>
                </a:solidFill>
              </a:rPr>
              <a:t>Composite of all-cause mortality, nonfatal MI, nonfatal stroke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b="1" dirty="0">
                <a:solidFill>
                  <a:schemeClr val="bg1"/>
                </a:solidFill>
              </a:rPr>
              <a:t>Primary Safety Endpoint: </a:t>
            </a:r>
            <a:r>
              <a:rPr lang="en-US" sz="1400" dirty="0">
                <a:solidFill>
                  <a:schemeClr val="bg1"/>
                </a:solidFill>
              </a:rPr>
              <a:t>Major bleeding complications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079" y="3628489"/>
            <a:ext cx="208689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Exclusion Criteria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Age &lt; 18 yrs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ASA allergy or contraindication (including pregnancy or nursing)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Significant GI bleed within past 12 months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Significant bleeding disorder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Requires warfarin or NOAC or Ticagrelor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69558" y="3524191"/>
            <a:ext cx="2109019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*Enrichment factors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Age &gt; 65 years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Creatinine &gt; 1.5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Diabetes (Type 1 or 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3-vessel coronary artery disease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Cerebrovascular disease and/or peripheral artery disease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EF &lt;50% by echo, cath, nuclear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Current smoker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2446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3228"/>
            <a:ext cx="8991600" cy="762000"/>
          </a:xfrm>
        </p:spPr>
        <p:txBody>
          <a:bodyPr/>
          <a:lstStyle/>
          <a:p>
            <a:r>
              <a:rPr lang="en-US" sz="2400" dirty="0"/>
              <a:t>ADAPTABLE vs. A Classic Randomized Controlled Trial (RCT)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1"/>
            <a:ext cx="2819400" cy="4862236"/>
          </a:xfrm>
        </p:spPr>
        <p:txBody>
          <a:bodyPr/>
          <a:lstStyle/>
          <a:p>
            <a:pPr marL="0" indent="0" algn="ctr">
              <a:buNone/>
            </a:pP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en-GB" b="1" dirty="0">
                <a:solidFill>
                  <a:schemeClr val="tx1"/>
                </a:solidFill>
              </a:rPr>
              <a:t>Simple, inclusive, minimum risk, focus on population representation </a:t>
            </a:r>
          </a:p>
          <a:p>
            <a:pPr marL="0" indent="0">
              <a:buNone/>
            </a:pPr>
            <a:r>
              <a:rPr lang="en-GB" b="1" dirty="0">
                <a:solidFill>
                  <a:schemeClr val="tx1"/>
                </a:solidFill>
              </a:rPr>
              <a:t>Heterogeneous - representative of real world treatment population</a:t>
            </a:r>
          </a:p>
          <a:p>
            <a:pPr marL="0" indent="0">
              <a:buNone/>
            </a:pPr>
            <a:r>
              <a:rPr lang="en-GB" b="1" dirty="0">
                <a:solidFill>
                  <a:schemeClr val="tx1"/>
                </a:solidFill>
              </a:rPr>
              <a:t>Broad population: by computable phenotype, subjects approached by emails, online portals, letters, social media, in-clinic visits, telephones, and live events. </a:t>
            </a:r>
          </a:p>
          <a:p>
            <a:pPr marL="0" indent="0">
              <a:spcBef>
                <a:spcPts val="0"/>
              </a:spcBef>
              <a:buNone/>
            </a:pPr>
            <a:endParaRPr lang="en-GB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schemeClr val="tx1"/>
                </a:solidFill>
              </a:rPr>
              <a:t>Participants randomize themselves, </a:t>
            </a:r>
            <a:r>
              <a:rPr lang="en-GB" b="1" dirty="0" err="1">
                <a:solidFill>
                  <a:schemeClr val="tx1"/>
                </a:solidFill>
              </a:rPr>
              <a:t>unblinded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en-GB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5819334" y="1138859"/>
            <a:ext cx="3096065" cy="4678363"/>
          </a:xfrm>
        </p:spPr>
        <p:txBody>
          <a:bodyPr/>
          <a:lstStyle/>
          <a:p>
            <a:pPr marL="0" indent="0" algn="ctr">
              <a:buNone/>
            </a:pPr>
            <a:r>
              <a:rPr lang="en-GB" b="1" dirty="0">
                <a:solidFill>
                  <a:schemeClr val="tx1"/>
                </a:solidFill>
              </a:rPr>
              <a:t>RCT</a:t>
            </a:r>
          </a:p>
          <a:p>
            <a:pPr marL="0" indent="0">
              <a:buNone/>
            </a:pPr>
            <a:r>
              <a:rPr lang="en-GB" b="1" dirty="0">
                <a:solidFill>
                  <a:schemeClr val="tx1"/>
                </a:solidFill>
              </a:rPr>
              <a:t>Selective, focus on populations in more ideal circumstances </a:t>
            </a:r>
          </a:p>
          <a:p>
            <a:pPr marL="0" indent="0">
              <a:buNone/>
            </a:pPr>
            <a:endParaRPr lang="en-GB" b="1" dirty="0">
              <a:solidFill>
                <a:schemeClr val="tx1"/>
              </a:solidFill>
            </a:endParaRPr>
          </a:p>
          <a:p>
            <a:pPr marL="0" indent="0">
              <a:spcBef>
                <a:spcPts val="1000"/>
              </a:spcBef>
              <a:buNone/>
            </a:pPr>
            <a:r>
              <a:rPr lang="en-GB" b="1" dirty="0">
                <a:solidFill>
                  <a:schemeClr val="tx1"/>
                </a:solidFill>
              </a:rPr>
              <a:t>Intentionally homogeneous to maximise treatment effect</a:t>
            </a:r>
          </a:p>
          <a:p>
            <a:pPr marL="0" indent="0">
              <a:spcBef>
                <a:spcPts val="0"/>
              </a:spcBef>
              <a:buNone/>
            </a:pPr>
            <a:endParaRPr lang="en-GB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schemeClr val="tx1"/>
                </a:solidFill>
              </a:rPr>
              <a:t>Potential participants identified and approached by their doctors or nurses from participating clinics  </a:t>
            </a:r>
          </a:p>
          <a:p>
            <a:pPr marL="0" indent="0">
              <a:buNone/>
            </a:pPr>
            <a:endParaRPr lang="en-GB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schemeClr val="tx1"/>
                </a:solidFill>
              </a:rPr>
              <a:t>Sites randomize participants, often blinded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282875" y="1637211"/>
            <a:ext cx="2117034" cy="467708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Eligibility</a:t>
            </a:r>
            <a:r>
              <a:rPr lang="en-US" b="1" dirty="0"/>
              <a:t>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81000" y="1232452"/>
            <a:ext cx="2133600" cy="36774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ADAPTABLE</a:t>
            </a:r>
            <a:r>
              <a:rPr lang="en-US" dirty="0"/>
              <a:t> 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852160" y="1224169"/>
            <a:ext cx="2133600" cy="367748"/>
          </a:xfrm>
          <a:prstGeom prst="roundRect">
            <a:avLst/>
          </a:prstGeom>
          <a:solidFill>
            <a:schemeClr val="tx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RCT </a:t>
            </a:r>
            <a:r>
              <a:rPr lang="en-US" dirty="0"/>
              <a:t> 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308406" y="2667000"/>
            <a:ext cx="2117034" cy="467708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Study Population </a:t>
            </a:r>
            <a:r>
              <a:rPr lang="en-US" b="1" dirty="0"/>
              <a:t>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291840" y="3571633"/>
            <a:ext cx="2117034" cy="467708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Recruitment </a:t>
            </a:r>
            <a:r>
              <a:rPr lang="en-US" b="1" dirty="0"/>
              <a:t> 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308406" y="5447729"/>
            <a:ext cx="2117034" cy="467708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Randomization </a:t>
            </a:r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67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235" y="88900"/>
            <a:ext cx="8503920" cy="584200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  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ADAPTABLE – How Pragmatic is it?</a:t>
            </a:r>
            <a:r>
              <a:rPr lang="en-US" sz="1000" dirty="0"/>
              <a:t> </a:t>
            </a:r>
            <a:endParaRPr lang="en-US" sz="3200" dirty="0"/>
          </a:p>
        </p:txBody>
      </p:sp>
      <p:pic>
        <p:nvPicPr>
          <p:cNvPr id="11" name="Content Placeholder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171492"/>
            <a:ext cx="6858000" cy="5000708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4681650" y="2286000"/>
            <a:ext cx="1261950" cy="76200"/>
          </a:xfrm>
          <a:prstGeom prst="line">
            <a:avLst/>
          </a:prstGeom>
          <a:ln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943600" y="2362200"/>
            <a:ext cx="685800" cy="990600"/>
          </a:xfrm>
          <a:prstGeom prst="line">
            <a:avLst/>
          </a:prstGeom>
          <a:ln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400800" y="3352800"/>
            <a:ext cx="228600" cy="1219200"/>
          </a:xfrm>
          <a:prstGeom prst="line">
            <a:avLst/>
          </a:prstGeom>
          <a:ln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351781" y="4572000"/>
            <a:ext cx="1049019" cy="715617"/>
          </a:xfrm>
          <a:prstGeom prst="line">
            <a:avLst/>
          </a:prstGeom>
          <a:ln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4162649" y="4982817"/>
            <a:ext cx="1189132" cy="304800"/>
          </a:xfrm>
          <a:prstGeom prst="line">
            <a:avLst/>
          </a:prstGeom>
          <a:ln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3657600" y="4220817"/>
            <a:ext cx="505049" cy="762000"/>
          </a:xfrm>
          <a:prstGeom prst="line">
            <a:avLst/>
          </a:prstGeom>
          <a:ln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2715986" y="3382617"/>
            <a:ext cx="941614" cy="838200"/>
          </a:xfrm>
          <a:prstGeom prst="line">
            <a:avLst/>
          </a:prstGeom>
          <a:ln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2715986" y="2590800"/>
            <a:ext cx="903514" cy="791817"/>
          </a:xfrm>
          <a:prstGeom prst="line">
            <a:avLst/>
          </a:prstGeom>
          <a:ln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3610199" y="2286000"/>
            <a:ext cx="1104900" cy="297746"/>
          </a:xfrm>
          <a:prstGeom prst="line">
            <a:avLst/>
          </a:prstGeom>
          <a:ln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8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1055080" y="1371600"/>
            <a:ext cx="6858000" cy="444103"/>
          </a:xfrm>
        </p:spPr>
        <p:txBody>
          <a:bodyPr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en-US" sz="2000">
                <a:ea typeface="ＭＳ Ｐゴシック" charset="-128"/>
              </a:rPr>
              <a:t>Disclosure</a:t>
            </a:r>
            <a:r>
              <a:rPr altLang="en-US" sz="2000">
                <a:ea typeface="ＭＳ Ｐゴシック" charset="-128"/>
              </a:rPr>
              <a:t> Statement – </a:t>
            </a:r>
            <a:br>
              <a:rPr altLang="en-US" sz="2000">
                <a:ea typeface="ＭＳ Ｐゴシック" charset="-128"/>
              </a:rPr>
            </a:br>
            <a:r>
              <a:rPr lang="en-US" altLang="en-US" sz="2000" i="1">
                <a:ea typeface="ＭＳ Ｐゴシック" charset="-128"/>
              </a:rPr>
              <a:t>Frank W Rockhold, PhD</a:t>
            </a:r>
            <a:endParaRPr altLang="en-US" sz="2000" i="1">
              <a:ea typeface="ＭＳ Ｐゴシック" charset="-128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281360" y="2516164"/>
            <a:ext cx="8405440" cy="3078956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v"/>
            </a:pPr>
            <a:r>
              <a:rPr altLang="en-US" sz="1800" b="1" dirty="0">
                <a:solidFill>
                  <a:schemeClr val="tx1"/>
                </a:solidFill>
                <a:ea typeface="ＭＳ Ｐゴシック" charset="-128"/>
              </a:rPr>
              <a:t>Research Funding: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</a:rPr>
              <a:t> NIH, DCRI, PCORI, </a:t>
            </a:r>
            <a:r>
              <a:rPr altLang="en-US" sz="1800" b="1" dirty="0">
                <a:solidFill>
                  <a:schemeClr val="tx1"/>
                </a:solidFill>
                <a:ea typeface="ＭＳ Ｐゴシック" charset="-128"/>
              </a:rPr>
              <a:t>AstraZeneca, </a:t>
            </a:r>
            <a:r>
              <a:rPr lang="en-US" altLang="en-US" sz="1800" b="1" dirty="0" err="1">
                <a:solidFill>
                  <a:schemeClr val="tx1"/>
                </a:solidFill>
                <a:ea typeface="ＭＳ Ｐゴシック" charset="-128"/>
              </a:rPr>
              <a:t>ReNeuron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</a:rPr>
              <a:t>, American Regent, BMS, Janssen, Alzheimer’s Drug Discovery Foundation</a:t>
            </a:r>
            <a:endParaRPr altLang="en-US" sz="1800" b="1" dirty="0">
              <a:solidFill>
                <a:schemeClr val="tx1"/>
              </a:solidFill>
              <a:ea typeface="ＭＳ Ｐゴシック" charset="-128"/>
            </a:endParaRPr>
          </a:p>
          <a:p>
            <a:pPr>
              <a:lnSpc>
                <a:spcPct val="110000"/>
              </a:lnSpc>
              <a:buSzPct val="100000"/>
              <a:buFont typeface="Wingdings" pitchFamily="2" charset="2"/>
              <a:buChar char="v"/>
            </a:pPr>
            <a:r>
              <a:rPr altLang="en-US" sz="1800" b="1" dirty="0">
                <a:solidFill>
                  <a:schemeClr val="tx1"/>
                </a:solidFill>
                <a:ea typeface="ＭＳ Ｐゴシック" charset="-128"/>
              </a:rPr>
              <a:t>Consulting/Honoraria: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</a:rPr>
              <a:t> California Institute for Regenerative Medicine, PCORI, Merck Healthcare </a:t>
            </a:r>
            <a:r>
              <a:rPr lang="en-US" altLang="en-US" sz="1800" b="1" dirty="0" err="1">
                <a:solidFill>
                  <a:schemeClr val="tx1"/>
                </a:solidFill>
                <a:ea typeface="ＭＳ Ｐゴシック" charset="-128"/>
              </a:rPr>
              <a:t>KGaA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</a:rPr>
              <a:t>, Janssen, Merck Research Laboratories, Eidos,  Amgen, </a:t>
            </a:r>
            <a:r>
              <a:rPr lang="en-US" altLang="en-US" sz="1800" b="1" dirty="0" err="1">
                <a:solidFill>
                  <a:schemeClr val="tx1"/>
                </a:solidFill>
                <a:ea typeface="ＭＳ Ｐゴシック" charset="-128"/>
              </a:rPr>
              <a:t>Complexa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</a:rPr>
              <a:t>, Rhythm, Eupraxia, </a:t>
            </a:r>
            <a:r>
              <a:rPr lang="en-US" altLang="en-US" sz="1800" b="1" dirty="0" err="1">
                <a:solidFill>
                  <a:schemeClr val="tx1"/>
                </a:solidFill>
                <a:ea typeface="ＭＳ Ｐゴシック" charset="-128"/>
              </a:rPr>
              <a:t>AOBiome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</a:rPr>
              <a:t>, </a:t>
            </a:r>
            <a:r>
              <a:rPr lang="en-US" altLang="en-US" sz="1800" b="1" dirty="0" err="1">
                <a:solidFill>
                  <a:schemeClr val="tx1"/>
                </a:solidFill>
                <a:ea typeface="ＭＳ Ｐゴシック" charset="-128"/>
              </a:rPr>
              <a:t>Ohana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</a:rPr>
              <a:t> Bio, KLSMC, </a:t>
            </a:r>
            <a:r>
              <a:rPr lang="en-US" altLang="en-US" sz="1800" b="1" dirty="0" err="1">
                <a:solidFill>
                  <a:schemeClr val="tx1"/>
                </a:solidFill>
                <a:ea typeface="ＭＳ Ｐゴシック" charset="-128"/>
              </a:rPr>
              <a:t>Aldeyra</a:t>
            </a:r>
            <a:endParaRPr lang="en-US" altLang="en-US" sz="1800" b="1" dirty="0">
              <a:solidFill>
                <a:schemeClr val="tx1"/>
              </a:solidFill>
              <a:ea typeface="ＭＳ Ｐゴシック" charset="-128"/>
            </a:endParaRPr>
          </a:p>
          <a:p>
            <a:pPr marL="326232" indent="-285750">
              <a:lnSpc>
                <a:spcPct val="110000"/>
              </a:lnSpc>
              <a:buFont typeface="Wingdings" pitchFamily="2" charset="2"/>
              <a:buChar char="v"/>
            </a:pP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</a:rPr>
              <a:t>Equity Interest:  GlaxoSmithKline, </a:t>
            </a:r>
            <a:r>
              <a:rPr lang="en-US" altLang="en-US" sz="1800" b="1" dirty="0" err="1">
                <a:solidFill>
                  <a:schemeClr val="tx1"/>
                </a:solidFill>
                <a:ea typeface="ＭＳ Ｐゴシック" charset="-128"/>
              </a:rPr>
              <a:t>DataVant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</a:rPr>
              <a:t>, </a:t>
            </a:r>
            <a:r>
              <a:rPr lang="en-US" altLang="en-US" sz="1800" b="1" dirty="0" err="1">
                <a:solidFill>
                  <a:schemeClr val="tx1"/>
                </a:solidFill>
                <a:ea typeface="ＭＳ Ｐゴシック" charset="-128"/>
              </a:rPr>
              <a:t>Athira</a:t>
            </a:r>
            <a:endParaRPr lang="en-US" altLang="en-US" sz="1800" b="1" dirty="0">
              <a:solidFill>
                <a:schemeClr val="tx1"/>
              </a:solidFill>
              <a:ea typeface="ＭＳ Ｐゴシック" charset="-128"/>
            </a:endParaRPr>
          </a:p>
          <a:p>
            <a:pPr marL="326232" indent="-285750">
              <a:lnSpc>
                <a:spcPct val="110000"/>
              </a:lnSpc>
              <a:buFont typeface="Wingdings" pitchFamily="2" charset="2"/>
              <a:buChar char="v"/>
            </a:pP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</a:rPr>
              <a:t>Summary:  </a:t>
            </a:r>
            <a:r>
              <a:rPr lang="en-US" altLang="en-US" sz="1800" b="1" dirty="0">
                <a:solidFill>
                  <a:schemeClr val="tx1"/>
                </a:solidFill>
                <a:ea typeface="ＭＳ Ｐゴシック" charset="-128"/>
                <a:hlinkClick r:id="rId3"/>
              </a:rPr>
              <a:t>DCRI/COI/Rockhold</a:t>
            </a:r>
            <a:endParaRPr altLang="en-US" sz="1800" b="1" dirty="0">
              <a:solidFill>
                <a:schemeClr val="tx1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017563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Flow</a:t>
            </a:r>
          </a:p>
        </p:txBody>
      </p:sp>
      <p:sp>
        <p:nvSpPr>
          <p:cNvPr id="5" name="Rectangle 4"/>
          <p:cNvSpPr/>
          <p:nvPr/>
        </p:nvSpPr>
        <p:spPr>
          <a:xfrm>
            <a:off x="1318844" y="2455982"/>
            <a:ext cx="1028700" cy="949569"/>
          </a:xfrm>
          <a:prstGeom prst="rect">
            <a:avLst/>
          </a:prstGeom>
          <a:solidFill>
            <a:srgbClr val="7D4F76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Mytrus Patient Portal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773688" y="2455982"/>
            <a:ext cx="1028700" cy="949569"/>
          </a:xfrm>
          <a:prstGeom prst="rect">
            <a:avLst/>
          </a:prstGeom>
          <a:solidFill>
            <a:schemeClr val="accent4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EHR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228532" y="2455982"/>
            <a:ext cx="1028700" cy="949569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Medicare Claims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98121" y="2455981"/>
            <a:ext cx="1028700" cy="949569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National Death Index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766837" y="2455980"/>
            <a:ext cx="1028700" cy="949569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Private Health Plan 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3336" y="1647090"/>
            <a:ext cx="1239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Patient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68180" y="1647090"/>
            <a:ext cx="1239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PCORnet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1999" y="1647090"/>
            <a:ext cx="2880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Supplemental Linkages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318843" y="4037291"/>
            <a:ext cx="6476694" cy="536386"/>
          </a:xfrm>
          <a:prstGeom prst="rect">
            <a:avLst/>
          </a:prstGeom>
          <a:solidFill>
            <a:srgbClr val="C0000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ADAPTABLE Study Database</a:t>
            </a:r>
          </a:p>
        </p:txBody>
      </p:sp>
      <p:cxnSp>
        <p:nvCxnSpPr>
          <p:cNvPr id="25" name="Straight Arrow Connector 24"/>
          <p:cNvCxnSpPr>
            <a:stCxn id="6" idx="2"/>
            <a:endCxn id="5" idx="0"/>
          </p:cNvCxnSpPr>
          <p:nvPr/>
        </p:nvCxnSpPr>
        <p:spPr>
          <a:xfrm>
            <a:off x="1833194" y="2016422"/>
            <a:ext cx="0" cy="4395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2" idx="2"/>
          </p:cNvCxnSpPr>
          <p:nvPr/>
        </p:nvCxnSpPr>
        <p:spPr>
          <a:xfrm>
            <a:off x="3288038" y="2016422"/>
            <a:ext cx="283" cy="43955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Left Brace 27"/>
          <p:cNvSpPr/>
          <p:nvPr/>
        </p:nvSpPr>
        <p:spPr>
          <a:xfrm rot="5400000">
            <a:off x="5831790" y="484914"/>
            <a:ext cx="343467" cy="3502578"/>
          </a:xfrm>
          <a:prstGeom prst="leftBrace">
            <a:avLst>
              <a:gd name="adj1" fmla="val 161925"/>
              <a:gd name="adj2" fmla="val 49696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Left Brace 29"/>
          <p:cNvSpPr/>
          <p:nvPr/>
        </p:nvSpPr>
        <p:spPr>
          <a:xfrm rot="16200000">
            <a:off x="4385455" y="483073"/>
            <a:ext cx="343467" cy="6476696"/>
          </a:xfrm>
          <a:prstGeom prst="leftBrace">
            <a:avLst>
              <a:gd name="adj1" fmla="val 161925"/>
              <a:gd name="adj2" fmla="val 49696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Content Placeholder 2"/>
          <p:cNvSpPr>
            <a:spLocks noGrp="1"/>
          </p:cNvSpPr>
          <p:nvPr>
            <p:ph idx="1"/>
          </p:nvPr>
        </p:nvSpPr>
        <p:spPr>
          <a:xfrm>
            <a:off x="457200" y="4680601"/>
            <a:ext cx="8534400" cy="708607"/>
          </a:xfrm>
        </p:spPr>
        <p:txBody>
          <a:bodyPr/>
          <a:lstStyle/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en-US" b="1" dirty="0">
                <a:solidFill>
                  <a:schemeClr val="tx1"/>
                </a:solidFill>
              </a:rPr>
              <a:t>Each data source arrives at the coordinating center via a different mechanism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en-US" b="1" dirty="0">
                <a:solidFill>
                  <a:schemeClr val="tx1"/>
                </a:solidFill>
              </a:rPr>
              <a:t>All will contribute to eventual study database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en-US" b="1" dirty="0">
                <a:solidFill>
                  <a:schemeClr val="tx1"/>
                </a:solidFill>
              </a:rPr>
              <a:t>Algorithm based decisions for discrepant data/event ascertainment</a:t>
            </a:r>
          </a:p>
        </p:txBody>
      </p:sp>
    </p:spTree>
    <p:extLst>
      <p:ext uri="{BB962C8B-B14F-4D97-AF65-F5344CB8AC3E}">
        <p14:creationId xmlns:p14="http://schemas.microsoft.com/office/powerpoint/2010/main" val="62917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025" y="205718"/>
            <a:ext cx="8229600" cy="762001"/>
          </a:xfrm>
        </p:spPr>
        <p:txBody>
          <a:bodyPr/>
          <a:lstStyle/>
          <a:p>
            <a:r>
              <a:rPr lang="en-US" dirty="0"/>
              <a:t>Information Asymmetry</a:t>
            </a:r>
          </a:p>
        </p:txBody>
      </p:sp>
      <p:sp>
        <p:nvSpPr>
          <p:cNvPr id="5" name="Rectangle 4"/>
          <p:cNvSpPr/>
          <p:nvPr/>
        </p:nvSpPr>
        <p:spPr>
          <a:xfrm>
            <a:off x="2866289" y="3005865"/>
            <a:ext cx="633048" cy="584352"/>
          </a:xfrm>
          <a:prstGeom prst="rect">
            <a:avLst/>
          </a:prstGeom>
          <a:solidFill>
            <a:srgbClr val="7D4F76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/>
              <a:t>PtP</a:t>
            </a:r>
            <a:endParaRPr lang="en-US" sz="1400" b="1" dirty="0"/>
          </a:p>
        </p:txBody>
      </p:sp>
      <p:sp>
        <p:nvSpPr>
          <p:cNvPr id="17" name="Rectangle 16"/>
          <p:cNvSpPr/>
          <p:nvPr/>
        </p:nvSpPr>
        <p:spPr>
          <a:xfrm>
            <a:off x="3873776" y="3005864"/>
            <a:ext cx="633049" cy="584353"/>
          </a:xfrm>
          <a:prstGeom prst="rect">
            <a:avLst/>
          </a:prstGeom>
          <a:solidFill>
            <a:schemeClr val="accent4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EHR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881264" y="3005862"/>
            <a:ext cx="633049" cy="584353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CMS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666256" y="3005862"/>
            <a:ext cx="633050" cy="584354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NDI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451249" y="3005860"/>
            <a:ext cx="633051" cy="584355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HP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1079" y="3111313"/>
            <a:ext cx="178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Patient #1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866289" y="3793093"/>
            <a:ext cx="633048" cy="584352"/>
          </a:xfrm>
          <a:prstGeom prst="rect">
            <a:avLst/>
          </a:prstGeom>
          <a:solidFill>
            <a:srgbClr val="7D4F76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/>
              <a:t>PtP</a:t>
            </a:r>
            <a:endParaRPr lang="en-US" sz="1400" b="1" dirty="0"/>
          </a:p>
        </p:txBody>
      </p:sp>
      <p:sp>
        <p:nvSpPr>
          <p:cNvPr id="31" name="Rectangle 30"/>
          <p:cNvSpPr/>
          <p:nvPr/>
        </p:nvSpPr>
        <p:spPr>
          <a:xfrm>
            <a:off x="4881264" y="3793090"/>
            <a:ext cx="633049" cy="584353"/>
          </a:xfrm>
          <a:prstGeom prst="rect">
            <a:avLst/>
          </a:prstGeom>
          <a:solidFill>
            <a:srgbClr val="00B050">
              <a:alpha val="10000"/>
            </a:srgb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CMS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666256" y="3793090"/>
            <a:ext cx="633050" cy="584354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NDI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451249" y="3793088"/>
            <a:ext cx="633051" cy="584355"/>
          </a:xfrm>
          <a:prstGeom prst="rect">
            <a:avLst/>
          </a:prstGeom>
          <a:solidFill>
            <a:srgbClr val="00B050">
              <a:alpha val="10000"/>
            </a:srgb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HP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31079" y="3898541"/>
            <a:ext cx="178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Patient #2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866289" y="4580317"/>
            <a:ext cx="633048" cy="584352"/>
          </a:xfrm>
          <a:prstGeom prst="rect">
            <a:avLst/>
          </a:prstGeom>
          <a:solidFill>
            <a:srgbClr val="7D4F76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/>
              <a:t>PtP</a:t>
            </a:r>
            <a:endParaRPr lang="en-US" sz="1400" b="1" dirty="0"/>
          </a:p>
        </p:txBody>
      </p:sp>
      <p:sp>
        <p:nvSpPr>
          <p:cNvPr id="36" name="Rectangle 35"/>
          <p:cNvSpPr/>
          <p:nvPr/>
        </p:nvSpPr>
        <p:spPr>
          <a:xfrm>
            <a:off x="3873776" y="4580316"/>
            <a:ext cx="633049" cy="584353"/>
          </a:xfrm>
          <a:prstGeom prst="rect">
            <a:avLst/>
          </a:prstGeom>
          <a:solidFill>
            <a:schemeClr val="accent4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EHR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881264" y="4580314"/>
            <a:ext cx="633049" cy="584353"/>
          </a:xfrm>
          <a:prstGeom prst="rect">
            <a:avLst/>
          </a:prstGeom>
          <a:solidFill>
            <a:srgbClr val="00B050">
              <a:alpha val="10000"/>
            </a:srgb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CMS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666256" y="4580314"/>
            <a:ext cx="633050" cy="584354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NDI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451249" y="4580312"/>
            <a:ext cx="633051" cy="584355"/>
          </a:xfrm>
          <a:prstGeom prst="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HP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31079" y="4685765"/>
            <a:ext cx="178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Patient #3</a:t>
            </a:r>
          </a:p>
        </p:txBody>
      </p:sp>
      <p:sp>
        <p:nvSpPr>
          <p:cNvPr id="41" name="Rectangle 40"/>
          <p:cNvSpPr/>
          <p:nvPr/>
        </p:nvSpPr>
        <p:spPr>
          <a:xfrm>
            <a:off x="2866289" y="5364680"/>
            <a:ext cx="633048" cy="584352"/>
          </a:xfrm>
          <a:prstGeom prst="rect">
            <a:avLst/>
          </a:prstGeom>
          <a:solidFill>
            <a:srgbClr val="7D4F76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/>
              <a:t>PtP</a:t>
            </a:r>
            <a:endParaRPr lang="en-US" sz="1400" b="1" dirty="0"/>
          </a:p>
        </p:txBody>
      </p:sp>
      <p:sp>
        <p:nvSpPr>
          <p:cNvPr id="43" name="Rectangle 42"/>
          <p:cNvSpPr/>
          <p:nvPr/>
        </p:nvSpPr>
        <p:spPr>
          <a:xfrm>
            <a:off x="4881264" y="5364677"/>
            <a:ext cx="633049" cy="584353"/>
          </a:xfrm>
          <a:prstGeom prst="rect">
            <a:avLst/>
          </a:prstGeom>
          <a:solidFill>
            <a:srgbClr val="00B050">
              <a:alpha val="10000"/>
            </a:srgb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CMS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666256" y="5364677"/>
            <a:ext cx="633050" cy="584354"/>
          </a:xfrm>
          <a:prstGeom prst="rect">
            <a:avLst/>
          </a:prstGeom>
          <a:solidFill>
            <a:srgbClr val="00B050">
              <a:alpha val="10000"/>
            </a:srgb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NDI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451249" y="5364675"/>
            <a:ext cx="633051" cy="584355"/>
          </a:xfrm>
          <a:prstGeom prst="rect">
            <a:avLst/>
          </a:prstGeom>
          <a:solidFill>
            <a:srgbClr val="00B050">
              <a:alpha val="10000"/>
            </a:srgb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HP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031079" y="5470128"/>
            <a:ext cx="178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Patient #4</a:t>
            </a:r>
          </a:p>
        </p:txBody>
      </p:sp>
      <p:sp>
        <p:nvSpPr>
          <p:cNvPr id="47" name="Content Placeholder 2"/>
          <p:cNvSpPr>
            <a:spLocks noGrp="1"/>
          </p:cNvSpPr>
          <p:nvPr>
            <p:ph idx="1"/>
          </p:nvPr>
        </p:nvSpPr>
        <p:spPr>
          <a:xfrm>
            <a:off x="425154" y="1247724"/>
            <a:ext cx="8566445" cy="1384138"/>
          </a:xfrm>
        </p:spPr>
        <p:txBody>
          <a:bodyPr/>
          <a:lstStyle/>
          <a:p>
            <a:r>
              <a:rPr lang="en-US" sz="1800" b="1" dirty="0">
                <a:solidFill>
                  <a:schemeClr val="tx1"/>
                </a:solidFill>
              </a:rPr>
              <a:t>Different participants with different sources of data contributing to endpoint ascertainment</a:t>
            </a:r>
          </a:p>
          <a:p>
            <a:pPr lvl="1"/>
            <a:r>
              <a:rPr lang="en-US" sz="1800" b="1" dirty="0">
                <a:solidFill>
                  <a:schemeClr val="tx1"/>
                </a:solidFill>
              </a:rPr>
              <a:t>Vary by site, Medicare &amp; health plan coverage are not uniform</a:t>
            </a:r>
          </a:p>
          <a:p>
            <a:pPr lvl="1"/>
            <a:r>
              <a:rPr lang="en-US" sz="1800" b="1" dirty="0">
                <a:solidFill>
                  <a:schemeClr val="tx1"/>
                </a:solidFill>
              </a:rPr>
              <a:t>Vary by site or patient if fields are inaccurate or missing 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873775" y="5364675"/>
            <a:ext cx="633049" cy="584353"/>
          </a:xfrm>
          <a:prstGeom prst="rect">
            <a:avLst/>
          </a:prstGeom>
          <a:solidFill>
            <a:srgbClr val="00B050">
              <a:alpha val="10000"/>
            </a:srgb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EHR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855719" y="3790223"/>
            <a:ext cx="633049" cy="584353"/>
          </a:xfrm>
          <a:prstGeom prst="rect">
            <a:avLst/>
          </a:prstGeom>
          <a:solidFill>
            <a:schemeClr val="accent4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EHR</a:t>
            </a:r>
          </a:p>
        </p:txBody>
      </p:sp>
    </p:spTree>
    <p:extLst>
      <p:ext uri="{BB962C8B-B14F-4D97-AF65-F5344CB8AC3E}">
        <p14:creationId xmlns:p14="http://schemas.microsoft.com/office/powerpoint/2010/main" val="256898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Information Latency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6383" y="1447800"/>
            <a:ext cx="8229600" cy="4602163"/>
          </a:xfrm>
        </p:spPr>
        <p:txBody>
          <a:bodyPr/>
          <a:lstStyle/>
          <a:p>
            <a:endParaRPr lang="en-US" dirty="0"/>
          </a:p>
          <a:p>
            <a:r>
              <a:rPr lang="en-US" dirty="0" err="1"/>
              <a:t>Wg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spcBef>
                <a:spcPts val="600"/>
              </a:spcBef>
              <a:buNone/>
            </a:pPr>
            <a:r>
              <a:rPr lang="en-US" b="1" dirty="0"/>
              <a:t> 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b="1" dirty="0">
                <a:solidFill>
                  <a:schemeClr val="tx1"/>
                </a:solidFill>
              </a:rPr>
              <a:t>Implication: complete data for the study will become available 1 year after the last patient last follow up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457200" y="1483092"/>
          <a:ext cx="7848600" cy="324130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93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44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0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028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Data Source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aseline="0" dirty="0"/>
                        <a:t> Availability 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Min</a:t>
                      </a:r>
                      <a:r>
                        <a:rPr lang="en-US" baseline="0" dirty="0"/>
                        <a:t> – Max Delay 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053">
                <a:tc>
                  <a:txBody>
                    <a:bodyPr/>
                    <a:lstStyle/>
                    <a:p>
                      <a:r>
                        <a:rPr lang="en-US" b="1" dirty="0"/>
                        <a:t>Participant</a:t>
                      </a:r>
                      <a:r>
                        <a:rPr lang="en-US" b="1" baseline="0" dirty="0"/>
                        <a:t> Self-reported data </a:t>
                      </a:r>
                      <a:endParaRPr lang="en-US" b="1" dirty="0"/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Instant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None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053">
                <a:tc>
                  <a:txBody>
                    <a:bodyPr/>
                    <a:lstStyle/>
                    <a:p>
                      <a:r>
                        <a:rPr lang="en-US" b="1" dirty="0"/>
                        <a:t>Electronic Records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224357"/>
                  </a:ext>
                </a:extLst>
              </a:tr>
              <a:tr h="401053">
                <a:tc>
                  <a:txBody>
                    <a:bodyPr/>
                    <a:lstStyle/>
                    <a:p>
                      <a:r>
                        <a:rPr lang="en-US" b="1" dirty="0"/>
                        <a:t>     </a:t>
                      </a:r>
                      <a:r>
                        <a:rPr lang="en-US" b="1" dirty="0" err="1"/>
                        <a:t>eHR</a:t>
                      </a:r>
                      <a:r>
                        <a:rPr lang="en-US" b="1" baseline="0" dirty="0"/>
                        <a:t> from </a:t>
                      </a:r>
                      <a:r>
                        <a:rPr lang="en-US" b="1" dirty="0" err="1"/>
                        <a:t>PCORnet</a:t>
                      </a:r>
                      <a:r>
                        <a:rPr lang="en-US" b="1" dirty="0"/>
                        <a:t> DataMart</a:t>
                      </a:r>
                      <a:r>
                        <a:rPr lang="en-US" b="1" baseline="0" dirty="0"/>
                        <a:t> </a:t>
                      </a:r>
                      <a:endParaRPr lang="en-US" b="0" dirty="0"/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Quarterly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 – 6 months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1053">
                <a:tc>
                  <a:txBody>
                    <a:bodyPr/>
                    <a:lstStyle/>
                    <a:p>
                      <a:r>
                        <a:rPr lang="en-US" b="1" dirty="0"/>
                        <a:t>     Medicare Claims Data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Annual 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– 12 months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053">
                <a:tc>
                  <a:txBody>
                    <a:bodyPr/>
                    <a:lstStyle/>
                    <a:p>
                      <a:r>
                        <a:rPr lang="en-US" b="1" dirty="0"/>
                        <a:t>     National Death Index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Annual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– 12 months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651">
                <a:tc>
                  <a:txBody>
                    <a:bodyPr/>
                    <a:lstStyle/>
                    <a:p>
                      <a:r>
                        <a:rPr lang="en-US" b="1" dirty="0"/>
                        <a:t>     Private Health Plan Data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End of study?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73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Endpoint Ascertainment 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47579" y="1587416"/>
            <a:ext cx="8374390" cy="4508584"/>
          </a:xfrm>
        </p:spPr>
        <p:txBody>
          <a:bodyPr/>
          <a:lstStyle/>
          <a:p>
            <a:r>
              <a:rPr lang="en-US" sz="2400" b="1" dirty="0">
                <a:solidFill>
                  <a:schemeClr val="tx1"/>
                </a:solidFill>
              </a:rPr>
              <a:t>Are we capturing information completely and accurately?</a:t>
            </a:r>
          </a:p>
          <a:p>
            <a:pPr lvl="1"/>
            <a:r>
              <a:rPr lang="en-US" sz="2400" b="1" dirty="0">
                <a:solidFill>
                  <a:schemeClr val="tx1"/>
                </a:solidFill>
              </a:rPr>
              <a:t>A multi-faceted approach to capture outcomes</a:t>
            </a:r>
          </a:p>
          <a:p>
            <a:pPr lvl="1"/>
            <a:r>
              <a:rPr lang="en-US" sz="2400" b="1" dirty="0">
                <a:solidFill>
                  <a:schemeClr val="tx1"/>
                </a:solidFill>
              </a:rPr>
              <a:t>Endpoint validation and Endpoint reconciliation of </a:t>
            </a:r>
            <a:r>
              <a:rPr lang="en-US" sz="2400" b="1" u="sng" dirty="0">
                <a:solidFill>
                  <a:schemeClr val="tx1"/>
                </a:solidFill>
              </a:rPr>
              <a:t>MACE and Major Bleeding events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High specificity and high positive predictive (PPV) are critical to identify health outcomes of interest</a:t>
            </a:r>
          </a:p>
          <a:p>
            <a:endParaRPr lang="en-US" sz="2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2400" b="1" dirty="0">
              <a:solidFill>
                <a:schemeClr val="tx1"/>
              </a:solidFill>
            </a:endParaRPr>
          </a:p>
          <a:p>
            <a:endParaRPr lang="en-US" sz="2400" b="1" dirty="0">
              <a:solidFill>
                <a:schemeClr val="tx1"/>
              </a:solidFill>
            </a:endParaRPr>
          </a:p>
          <a:p>
            <a:endParaRPr lang="en-US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chemeClr val="tx1"/>
              </a:solidFill>
            </a:endParaRPr>
          </a:p>
          <a:p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18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Handling Disagreement Across Different Data Sources</a:t>
            </a:r>
          </a:p>
        </p:txBody>
      </p:sp>
      <p:sp>
        <p:nvSpPr>
          <p:cNvPr id="3" name="Rectangle 2"/>
          <p:cNvSpPr/>
          <p:nvPr/>
        </p:nvSpPr>
        <p:spPr>
          <a:xfrm>
            <a:off x="3182499" y="1460220"/>
            <a:ext cx="5636297" cy="47359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53" y="2717626"/>
            <a:ext cx="2798258" cy="2221091"/>
          </a:xfr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3139862" y="1874958"/>
            <a:ext cx="5486553" cy="6353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15504" indent="-215504" algn="l" defTabSz="342900" rtl="0" eaLnBrk="1" latinLnBrk="0" hangingPunct="1">
              <a:lnSpc>
                <a:spcPct val="95000"/>
              </a:lnSpc>
              <a:spcBef>
                <a:spcPts val="750"/>
              </a:spcBef>
              <a:buSzPct val="110000"/>
              <a:buFontTx/>
              <a:buBlip>
                <a:blip r:embed="rId4"/>
              </a:buBlip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1pPr>
            <a:lvl2pPr marL="515541" indent="-172641" algn="l" defTabSz="342900" rtl="0" eaLnBrk="1" latinLnBrk="0" hangingPunct="1">
              <a:lnSpc>
                <a:spcPct val="95000"/>
              </a:lnSpc>
              <a:spcBef>
                <a:spcPts val="375"/>
              </a:spcBef>
              <a:buClr>
                <a:schemeClr val="accent1"/>
              </a:buClr>
              <a:buFont typeface="Wingdings" charset="2"/>
              <a:buChar char="§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lnSpc>
                <a:spcPct val="95000"/>
              </a:lnSpc>
              <a:spcBef>
                <a:spcPts val="225"/>
              </a:spcBef>
              <a:buClr>
                <a:schemeClr val="accent3"/>
              </a:buClr>
              <a:buFont typeface="Arial"/>
              <a:buChar char="•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lnSpc>
                <a:spcPct val="95000"/>
              </a:lnSpc>
              <a:spcBef>
                <a:spcPts val="225"/>
              </a:spcBef>
              <a:buFont typeface="Arial"/>
              <a:buChar char="–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lnSpc>
                <a:spcPct val="95000"/>
              </a:lnSpc>
              <a:spcBef>
                <a:spcPts val="225"/>
              </a:spcBef>
              <a:buFont typeface="Arial"/>
              <a:buChar char="»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537574" y="2295265"/>
            <a:ext cx="5486553" cy="80967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15504" indent="-215504" algn="l" defTabSz="342900" rtl="0" eaLnBrk="1" latinLnBrk="0" hangingPunct="1">
              <a:lnSpc>
                <a:spcPct val="95000"/>
              </a:lnSpc>
              <a:spcBef>
                <a:spcPts val="750"/>
              </a:spcBef>
              <a:buSzPct val="110000"/>
              <a:buFontTx/>
              <a:buBlip>
                <a:blip r:embed="rId4"/>
              </a:buBlip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1pPr>
            <a:lvl2pPr marL="515541" indent="-172641" algn="l" defTabSz="342900" rtl="0" eaLnBrk="1" latinLnBrk="0" hangingPunct="1">
              <a:lnSpc>
                <a:spcPct val="95000"/>
              </a:lnSpc>
              <a:spcBef>
                <a:spcPts val="375"/>
              </a:spcBef>
              <a:buClr>
                <a:schemeClr val="accent1"/>
              </a:buClr>
              <a:buFont typeface="Wingdings" charset="2"/>
              <a:buChar char="§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lnSpc>
                <a:spcPct val="95000"/>
              </a:lnSpc>
              <a:spcBef>
                <a:spcPts val="225"/>
              </a:spcBef>
              <a:buClr>
                <a:schemeClr val="accent3"/>
              </a:buClr>
              <a:buFont typeface="Arial"/>
              <a:buChar char="•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lnSpc>
                <a:spcPct val="95000"/>
              </a:lnSpc>
              <a:spcBef>
                <a:spcPts val="225"/>
              </a:spcBef>
              <a:buFont typeface="Arial"/>
              <a:buChar char="–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lnSpc>
                <a:spcPct val="95000"/>
              </a:lnSpc>
              <a:spcBef>
                <a:spcPts val="225"/>
              </a:spcBef>
              <a:buFont typeface="Arial"/>
              <a:buChar char="»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Patient reported hospitalizations that are not observed in </a:t>
            </a:r>
            <a:r>
              <a:rPr lang="en-US" sz="1800" dirty="0" err="1"/>
              <a:t>eHR</a:t>
            </a:r>
            <a:r>
              <a:rPr lang="en-US" sz="1800" dirty="0"/>
              <a:t> data will be queried via: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10" y="3104935"/>
            <a:ext cx="987708" cy="12044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142" y="3444396"/>
            <a:ext cx="1627784" cy="813892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7635350" y="3104935"/>
            <a:ext cx="1001424" cy="1553596"/>
            <a:chOff x="3275013" y="1273176"/>
            <a:chExt cx="831850" cy="1452563"/>
          </a:xfrm>
          <a:solidFill>
            <a:schemeClr val="tx1"/>
          </a:solidFill>
        </p:grpSpPr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3873501" y="1663701"/>
              <a:ext cx="131763" cy="133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863976" y="1824038"/>
              <a:ext cx="190500" cy="460375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29" y="0"/>
                </a:cxn>
                <a:cxn ang="0">
                  <a:pos x="59" y="88"/>
                </a:cxn>
                <a:cxn ang="0">
                  <a:pos x="59" y="427"/>
                </a:cxn>
                <a:cxn ang="0">
                  <a:pos x="0" y="545"/>
                </a:cxn>
                <a:cxn ang="0">
                  <a:pos x="0" y="780"/>
                </a:cxn>
                <a:cxn ang="0">
                  <a:pos x="71" y="851"/>
                </a:cxn>
                <a:cxn ang="0">
                  <a:pos x="140" y="795"/>
                </a:cxn>
                <a:cxn ang="0">
                  <a:pos x="210" y="851"/>
                </a:cxn>
                <a:cxn ang="0">
                  <a:pos x="281" y="780"/>
                </a:cxn>
                <a:cxn ang="0">
                  <a:pos x="281" y="448"/>
                </a:cxn>
                <a:cxn ang="0">
                  <a:pos x="352" y="359"/>
                </a:cxn>
                <a:cxn ang="0">
                  <a:pos x="352" y="92"/>
                </a:cxn>
                <a:cxn ang="0">
                  <a:pos x="260" y="0"/>
                </a:cxn>
              </a:cxnLst>
              <a:rect l="0" t="0" r="r" b="b"/>
              <a:pathLst>
                <a:path w="352" h="851">
                  <a:moveTo>
                    <a:pt x="26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47" y="25"/>
                    <a:pt x="59" y="55"/>
                    <a:pt x="59" y="88"/>
                  </a:cubicBezTo>
                  <a:cubicBezTo>
                    <a:pt x="59" y="427"/>
                    <a:pt x="59" y="427"/>
                    <a:pt x="59" y="427"/>
                  </a:cubicBezTo>
                  <a:cubicBezTo>
                    <a:pt x="59" y="476"/>
                    <a:pt x="35" y="518"/>
                    <a:pt x="0" y="545"/>
                  </a:cubicBezTo>
                  <a:cubicBezTo>
                    <a:pt x="0" y="780"/>
                    <a:pt x="0" y="780"/>
                    <a:pt x="0" y="780"/>
                  </a:cubicBezTo>
                  <a:cubicBezTo>
                    <a:pt x="0" y="819"/>
                    <a:pt x="31" y="851"/>
                    <a:pt x="71" y="851"/>
                  </a:cubicBezTo>
                  <a:cubicBezTo>
                    <a:pt x="105" y="851"/>
                    <a:pt x="133" y="827"/>
                    <a:pt x="140" y="795"/>
                  </a:cubicBezTo>
                  <a:cubicBezTo>
                    <a:pt x="147" y="827"/>
                    <a:pt x="176" y="851"/>
                    <a:pt x="210" y="851"/>
                  </a:cubicBezTo>
                  <a:cubicBezTo>
                    <a:pt x="249" y="851"/>
                    <a:pt x="281" y="819"/>
                    <a:pt x="281" y="780"/>
                  </a:cubicBezTo>
                  <a:cubicBezTo>
                    <a:pt x="281" y="448"/>
                    <a:pt x="281" y="448"/>
                    <a:pt x="281" y="448"/>
                  </a:cubicBezTo>
                  <a:cubicBezTo>
                    <a:pt x="322" y="439"/>
                    <a:pt x="352" y="402"/>
                    <a:pt x="352" y="359"/>
                  </a:cubicBezTo>
                  <a:cubicBezTo>
                    <a:pt x="352" y="92"/>
                    <a:pt x="352" y="92"/>
                    <a:pt x="352" y="92"/>
                  </a:cubicBezTo>
                  <a:cubicBezTo>
                    <a:pt x="352" y="41"/>
                    <a:pt x="311" y="0"/>
                    <a:pt x="26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327401" y="1824038"/>
              <a:ext cx="190500" cy="460375"/>
            </a:xfrm>
            <a:custGeom>
              <a:avLst/>
              <a:gdLst/>
              <a:ahLst/>
              <a:cxnLst>
                <a:cxn ang="0">
                  <a:pos x="289" y="427"/>
                </a:cxn>
                <a:cxn ang="0">
                  <a:pos x="289" y="88"/>
                </a:cxn>
                <a:cxn ang="0">
                  <a:pos x="319" y="0"/>
                </a:cxn>
                <a:cxn ang="0">
                  <a:pos x="92" y="0"/>
                </a:cxn>
                <a:cxn ang="0">
                  <a:pos x="0" y="92"/>
                </a:cxn>
                <a:cxn ang="0">
                  <a:pos x="0" y="359"/>
                </a:cxn>
                <a:cxn ang="0">
                  <a:pos x="71" y="448"/>
                </a:cxn>
                <a:cxn ang="0">
                  <a:pos x="71" y="780"/>
                </a:cxn>
                <a:cxn ang="0">
                  <a:pos x="142" y="851"/>
                </a:cxn>
                <a:cxn ang="0">
                  <a:pos x="212" y="795"/>
                </a:cxn>
                <a:cxn ang="0">
                  <a:pos x="281" y="851"/>
                </a:cxn>
                <a:cxn ang="0">
                  <a:pos x="353" y="780"/>
                </a:cxn>
                <a:cxn ang="0">
                  <a:pos x="353" y="548"/>
                </a:cxn>
                <a:cxn ang="0">
                  <a:pos x="289" y="427"/>
                </a:cxn>
              </a:cxnLst>
              <a:rect l="0" t="0" r="r" b="b"/>
              <a:pathLst>
                <a:path w="353" h="851">
                  <a:moveTo>
                    <a:pt x="289" y="427"/>
                  </a:moveTo>
                  <a:cubicBezTo>
                    <a:pt x="289" y="88"/>
                    <a:pt x="289" y="88"/>
                    <a:pt x="289" y="88"/>
                  </a:cubicBezTo>
                  <a:cubicBezTo>
                    <a:pt x="289" y="55"/>
                    <a:pt x="301" y="25"/>
                    <a:pt x="319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402"/>
                    <a:pt x="31" y="439"/>
                    <a:pt x="71" y="448"/>
                  </a:cubicBezTo>
                  <a:cubicBezTo>
                    <a:pt x="71" y="780"/>
                    <a:pt x="71" y="780"/>
                    <a:pt x="71" y="780"/>
                  </a:cubicBezTo>
                  <a:cubicBezTo>
                    <a:pt x="71" y="819"/>
                    <a:pt x="103" y="851"/>
                    <a:pt x="142" y="851"/>
                  </a:cubicBezTo>
                  <a:cubicBezTo>
                    <a:pt x="176" y="851"/>
                    <a:pt x="205" y="827"/>
                    <a:pt x="212" y="795"/>
                  </a:cubicBezTo>
                  <a:cubicBezTo>
                    <a:pt x="219" y="827"/>
                    <a:pt x="247" y="851"/>
                    <a:pt x="281" y="851"/>
                  </a:cubicBezTo>
                  <a:cubicBezTo>
                    <a:pt x="321" y="851"/>
                    <a:pt x="353" y="819"/>
                    <a:pt x="353" y="780"/>
                  </a:cubicBezTo>
                  <a:cubicBezTo>
                    <a:pt x="353" y="548"/>
                    <a:pt x="353" y="548"/>
                    <a:pt x="353" y="548"/>
                  </a:cubicBezTo>
                  <a:cubicBezTo>
                    <a:pt x="314" y="522"/>
                    <a:pt x="289" y="477"/>
                    <a:pt x="289" y="4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3376613" y="1663701"/>
              <a:ext cx="131763" cy="133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527426" y="1720851"/>
              <a:ext cx="323850" cy="1004888"/>
            </a:xfrm>
            <a:custGeom>
              <a:avLst/>
              <a:gdLst/>
              <a:ahLst/>
              <a:cxnLst>
                <a:cxn ang="0">
                  <a:pos x="507" y="188"/>
                </a:cxn>
                <a:cxn ang="0">
                  <a:pos x="391" y="188"/>
                </a:cxn>
                <a:cxn ang="0">
                  <a:pos x="300" y="304"/>
                </a:cxn>
                <a:cxn ang="0">
                  <a:pos x="208" y="188"/>
                </a:cxn>
                <a:cxn ang="0">
                  <a:pos x="92" y="188"/>
                </a:cxn>
                <a:cxn ang="0">
                  <a:pos x="0" y="280"/>
                </a:cxn>
                <a:cxn ang="0">
                  <a:pos x="0" y="619"/>
                </a:cxn>
                <a:cxn ang="0">
                  <a:pos x="92" y="711"/>
                </a:cxn>
                <a:cxn ang="0">
                  <a:pos x="122" y="711"/>
                </a:cxn>
                <a:cxn ang="0">
                  <a:pos x="122" y="1150"/>
                </a:cxn>
                <a:cxn ang="0">
                  <a:pos x="214" y="1242"/>
                </a:cxn>
                <a:cxn ang="0">
                  <a:pos x="300" y="1183"/>
                </a:cxn>
                <a:cxn ang="0">
                  <a:pos x="385" y="1242"/>
                </a:cxn>
                <a:cxn ang="0">
                  <a:pos x="477" y="1150"/>
                </a:cxn>
                <a:cxn ang="0">
                  <a:pos x="477" y="711"/>
                </a:cxn>
                <a:cxn ang="0">
                  <a:pos x="507" y="711"/>
                </a:cxn>
                <a:cxn ang="0">
                  <a:pos x="599" y="619"/>
                </a:cxn>
                <a:cxn ang="0">
                  <a:pos x="599" y="280"/>
                </a:cxn>
                <a:cxn ang="0">
                  <a:pos x="507" y="188"/>
                </a:cxn>
              </a:cxnLst>
              <a:rect l="0" t="0" r="r" b="b"/>
              <a:pathLst>
                <a:path w="599" h="1858">
                  <a:moveTo>
                    <a:pt x="507" y="188"/>
                  </a:moveTo>
                  <a:cubicBezTo>
                    <a:pt x="391" y="188"/>
                    <a:pt x="391" y="188"/>
                    <a:pt x="391" y="188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42" y="188"/>
                    <a:pt x="0" y="229"/>
                    <a:pt x="0" y="280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0" y="670"/>
                    <a:pt x="42" y="711"/>
                    <a:pt x="92" y="711"/>
                  </a:cubicBezTo>
                  <a:cubicBezTo>
                    <a:pt x="122" y="711"/>
                    <a:pt x="122" y="711"/>
                    <a:pt x="122" y="711"/>
                  </a:cubicBezTo>
                  <a:cubicBezTo>
                    <a:pt x="122" y="1858"/>
                    <a:pt x="122" y="0"/>
                    <a:pt x="122" y="1150"/>
                  </a:cubicBezTo>
                  <a:cubicBezTo>
                    <a:pt x="122" y="1201"/>
                    <a:pt x="163" y="1242"/>
                    <a:pt x="214" y="1242"/>
                  </a:cubicBezTo>
                  <a:cubicBezTo>
                    <a:pt x="253" y="1242"/>
                    <a:pt x="286" y="1217"/>
                    <a:pt x="300" y="1183"/>
                  </a:cubicBezTo>
                  <a:cubicBezTo>
                    <a:pt x="313" y="1217"/>
                    <a:pt x="346" y="1242"/>
                    <a:pt x="385" y="1242"/>
                  </a:cubicBezTo>
                  <a:cubicBezTo>
                    <a:pt x="436" y="1242"/>
                    <a:pt x="477" y="1201"/>
                    <a:pt x="477" y="1150"/>
                  </a:cubicBezTo>
                  <a:cubicBezTo>
                    <a:pt x="477" y="3"/>
                    <a:pt x="477" y="1854"/>
                    <a:pt x="477" y="711"/>
                  </a:cubicBezTo>
                  <a:cubicBezTo>
                    <a:pt x="507" y="711"/>
                    <a:pt x="507" y="711"/>
                    <a:pt x="507" y="711"/>
                  </a:cubicBezTo>
                  <a:cubicBezTo>
                    <a:pt x="557" y="711"/>
                    <a:pt x="599" y="670"/>
                    <a:pt x="599" y="619"/>
                  </a:cubicBezTo>
                  <a:cubicBezTo>
                    <a:pt x="599" y="280"/>
                    <a:pt x="599" y="280"/>
                    <a:pt x="599" y="280"/>
                  </a:cubicBezTo>
                  <a:cubicBezTo>
                    <a:pt x="599" y="229"/>
                    <a:pt x="557" y="188"/>
                    <a:pt x="507" y="1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608388" y="1625601"/>
              <a:ext cx="163513" cy="163513"/>
            </a:xfrm>
            <a:custGeom>
              <a:avLst/>
              <a:gdLst/>
              <a:ahLst/>
              <a:cxnLst>
                <a:cxn ang="0">
                  <a:pos x="151" y="301"/>
                </a:cxn>
                <a:cxn ang="0">
                  <a:pos x="301" y="150"/>
                </a:cxn>
                <a:cxn ang="0">
                  <a:pos x="151" y="0"/>
                </a:cxn>
                <a:cxn ang="0">
                  <a:pos x="0" y="150"/>
                </a:cxn>
                <a:cxn ang="0">
                  <a:pos x="151" y="301"/>
                </a:cxn>
              </a:cxnLst>
              <a:rect l="0" t="0" r="r" b="b"/>
              <a:pathLst>
                <a:path w="301" h="301">
                  <a:moveTo>
                    <a:pt x="151" y="301"/>
                  </a:moveTo>
                  <a:cubicBezTo>
                    <a:pt x="227" y="301"/>
                    <a:pt x="301" y="237"/>
                    <a:pt x="301" y="150"/>
                  </a:cubicBezTo>
                  <a:cubicBezTo>
                    <a:pt x="301" y="67"/>
                    <a:pt x="234" y="0"/>
                    <a:pt x="151" y="0"/>
                  </a:cubicBezTo>
                  <a:cubicBezTo>
                    <a:pt x="67" y="0"/>
                    <a:pt x="0" y="67"/>
                    <a:pt x="0" y="150"/>
                  </a:cubicBezTo>
                  <a:cubicBezTo>
                    <a:pt x="0" y="237"/>
                    <a:pt x="73" y="301"/>
                    <a:pt x="151" y="30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275013" y="1273176"/>
              <a:ext cx="831850" cy="346075"/>
            </a:xfrm>
            <a:custGeom>
              <a:avLst/>
              <a:gdLst/>
              <a:ahLst/>
              <a:cxnLst>
                <a:cxn ang="0">
                  <a:pos x="1522" y="378"/>
                </a:cxn>
                <a:cxn ang="0">
                  <a:pos x="19" y="378"/>
                </a:cxn>
                <a:cxn ang="0">
                  <a:pos x="0" y="417"/>
                </a:cxn>
                <a:cxn ang="0">
                  <a:pos x="16" y="457"/>
                </a:cxn>
                <a:cxn ang="0">
                  <a:pos x="173" y="620"/>
                </a:cxn>
                <a:cxn ang="0">
                  <a:pos x="243" y="623"/>
                </a:cxn>
                <a:cxn ang="0">
                  <a:pos x="477" y="482"/>
                </a:cxn>
                <a:cxn ang="0">
                  <a:pos x="540" y="390"/>
                </a:cxn>
                <a:cxn ang="0">
                  <a:pos x="540" y="309"/>
                </a:cxn>
                <a:cxn ang="0">
                  <a:pos x="1001" y="309"/>
                </a:cxn>
                <a:cxn ang="0">
                  <a:pos x="1001" y="390"/>
                </a:cxn>
                <a:cxn ang="0">
                  <a:pos x="1064" y="482"/>
                </a:cxn>
                <a:cxn ang="0">
                  <a:pos x="1298" y="623"/>
                </a:cxn>
                <a:cxn ang="0">
                  <a:pos x="1368" y="620"/>
                </a:cxn>
                <a:cxn ang="0">
                  <a:pos x="1525" y="457"/>
                </a:cxn>
                <a:cxn ang="0">
                  <a:pos x="1541" y="417"/>
                </a:cxn>
                <a:cxn ang="0">
                  <a:pos x="1522" y="378"/>
                </a:cxn>
              </a:cxnLst>
              <a:rect l="0" t="0" r="r" b="b"/>
              <a:pathLst>
                <a:path w="1541" h="640">
                  <a:moveTo>
                    <a:pt x="1522" y="378"/>
                  </a:moveTo>
                  <a:cubicBezTo>
                    <a:pt x="1092" y="0"/>
                    <a:pt x="449" y="1"/>
                    <a:pt x="19" y="378"/>
                  </a:cubicBezTo>
                  <a:cubicBezTo>
                    <a:pt x="8" y="388"/>
                    <a:pt x="1" y="402"/>
                    <a:pt x="0" y="417"/>
                  </a:cubicBezTo>
                  <a:cubicBezTo>
                    <a:pt x="0" y="432"/>
                    <a:pt x="5" y="446"/>
                    <a:pt x="16" y="457"/>
                  </a:cubicBezTo>
                  <a:cubicBezTo>
                    <a:pt x="110" y="555"/>
                    <a:pt x="95" y="539"/>
                    <a:pt x="173" y="620"/>
                  </a:cubicBezTo>
                  <a:cubicBezTo>
                    <a:pt x="192" y="639"/>
                    <a:pt x="222" y="640"/>
                    <a:pt x="243" y="623"/>
                  </a:cubicBezTo>
                  <a:cubicBezTo>
                    <a:pt x="312" y="563"/>
                    <a:pt x="391" y="515"/>
                    <a:pt x="477" y="482"/>
                  </a:cubicBezTo>
                  <a:cubicBezTo>
                    <a:pt x="515" y="467"/>
                    <a:pt x="540" y="431"/>
                    <a:pt x="540" y="390"/>
                  </a:cubicBezTo>
                  <a:cubicBezTo>
                    <a:pt x="540" y="309"/>
                    <a:pt x="540" y="309"/>
                    <a:pt x="540" y="309"/>
                  </a:cubicBezTo>
                  <a:cubicBezTo>
                    <a:pt x="692" y="271"/>
                    <a:pt x="849" y="271"/>
                    <a:pt x="1001" y="309"/>
                  </a:cubicBezTo>
                  <a:cubicBezTo>
                    <a:pt x="1001" y="390"/>
                    <a:pt x="1001" y="390"/>
                    <a:pt x="1001" y="390"/>
                  </a:cubicBezTo>
                  <a:cubicBezTo>
                    <a:pt x="1001" y="431"/>
                    <a:pt x="1026" y="467"/>
                    <a:pt x="1064" y="482"/>
                  </a:cubicBezTo>
                  <a:cubicBezTo>
                    <a:pt x="1150" y="515"/>
                    <a:pt x="1229" y="563"/>
                    <a:pt x="1298" y="623"/>
                  </a:cubicBezTo>
                  <a:cubicBezTo>
                    <a:pt x="1319" y="640"/>
                    <a:pt x="1349" y="639"/>
                    <a:pt x="1368" y="620"/>
                  </a:cubicBezTo>
                  <a:cubicBezTo>
                    <a:pt x="1446" y="539"/>
                    <a:pt x="1431" y="555"/>
                    <a:pt x="1525" y="457"/>
                  </a:cubicBezTo>
                  <a:cubicBezTo>
                    <a:pt x="1536" y="446"/>
                    <a:pt x="1541" y="432"/>
                    <a:pt x="1541" y="417"/>
                  </a:cubicBezTo>
                  <a:cubicBezTo>
                    <a:pt x="1540" y="402"/>
                    <a:pt x="1533" y="388"/>
                    <a:pt x="1522" y="37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aseline="-25000" dirty="0">
                <a:solidFill>
                  <a:srgbClr val="002060"/>
                </a:solidFill>
                <a:latin typeface="Arial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036242" y="4346443"/>
            <a:ext cx="177324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dirty="0">
                <a:solidFill>
                  <a:srgbClr val="58595B"/>
                </a:solidFill>
              </a:rPr>
              <a:t>Medicare </a:t>
            </a:r>
          </a:p>
          <a:p>
            <a:pPr algn="ctr"/>
            <a:r>
              <a:rPr lang="en-US" sz="1300" dirty="0">
                <a:solidFill>
                  <a:srgbClr val="58595B"/>
                </a:solidFill>
              </a:rPr>
              <a:t>fee-for-service claims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810567" y="4346443"/>
            <a:ext cx="239584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dirty="0">
                <a:solidFill>
                  <a:srgbClr val="58595B"/>
                </a:solidFill>
              </a:rPr>
              <a:t>Large national health plans</a:t>
            </a:r>
          </a:p>
          <a:p>
            <a:pPr algn="ctr"/>
            <a:r>
              <a:rPr lang="en-US" sz="1300" dirty="0">
                <a:solidFill>
                  <a:srgbClr val="58595B"/>
                </a:solidFill>
              </a:rPr>
              <a:t>(FDA’s Mini-Sentinel initiative)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24235" y="4346442"/>
            <a:ext cx="101983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dirty="0">
                <a:solidFill>
                  <a:srgbClr val="58595B"/>
                </a:solidFill>
              </a:rPr>
              <a:t>DCRI </a:t>
            </a:r>
          </a:p>
          <a:p>
            <a:pPr algn="ctr"/>
            <a:r>
              <a:rPr lang="en-US" sz="1300" dirty="0">
                <a:solidFill>
                  <a:srgbClr val="58595B"/>
                </a:solidFill>
              </a:rPr>
              <a:t>Call Center</a:t>
            </a: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3135625" y="5175259"/>
            <a:ext cx="5666607" cy="6353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15504" indent="-215504" algn="l" defTabSz="342900" rtl="0" eaLnBrk="1" latinLnBrk="0" hangingPunct="1">
              <a:lnSpc>
                <a:spcPct val="95000"/>
              </a:lnSpc>
              <a:spcBef>
                <a:spcPts val="750"/>
              </a:spcBef>
              <a:buSzPct val="110000"/>
              <a:buFontTx/>
              <a:buBlip>
                <a:blip r:embed="rId4"/>
              </a:buBlip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1pPr>
            <a:lvl2pPr marL="515541" indent="-172641" algn="l" defTabSz="342900" rtl="0" eaLnBrk="1" latinLnBrk="0" hangingPunct="1">
              <a:lnSpc>
                <a:spcPct val="95000"/>
              </a:lnSpc>
              <a:spcBef>
                <a:spcPts val="375"/>
              </a:spcBef>
              <a:buClr>
                <a:schemeClr val="accent1"/>
              </a:buClr>
              <a:buFont typeface="Wingdings" charset="2"/>
              <a:buChar char="§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lnSpc>
                <a:spcPct val="95000"/>
              </a:lnSpc>
              <a:spcBef>
                <a:spcPts val="225"/>
              </a:spcBef>
              <a:buClr>
                <a:schemeClr val="accent3"/>
              </a:buClr>
              <a:buFont typeface="Arial"/>
              <a:buChar char="•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lnSpc>
                <a:spcPct val="95000"/>
              </a:lnSpc>
              <a:spcBef>
                <a:spcPts val="225"/>
              </a:spcBef>
              <a:buFont typeface="Arial"/>
              <a:buChar char="–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lnSpc>
                <a:spcPct val="95000"/>
              </a:lnSpc>
              <a:spcBef>
                <a:spcPts val="225"/>
              </a:spcBef>
              <a:buFont typeface="Arial"/>
              <a:buChar char="»"/>
              <a:defRPr sz="1650" kern="1200">
                <a:solidFill>
                  <a:srgbClr val="58595B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8173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Missing Follow-up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972916" y="1376930"/>
            <a:ext cx="1441698" cy="2236631"/>
            <a:chOff x="3275013" y="1273176"/>
            <a:chExt cx="831850" cy="1452563"/>
          </a:xfrm>
          <a:solidFill>
            <a:schemeClr val="tx2"/>
          </a:solidFill>
        </p:grpSpPr>
        <p:sp>
          <p:nvSpPr>
            <p:cNvPr id="5" name="Oval 12"/>
            <p:cNvSpPr>
              <a:spLocks noChangeArrowheads="1"/>
            </p:cNvSpPr>
            <p:nvPr/>
          </p:nvSpPr>
          <p:spPr bwMode="auto">
            <a:xfrm>
              <a:off x="3873501" y="1663701"/>
              <a:ext cx="131763" cy="133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3863976" y="1824038"/>
              <a:ext cx="190500" cy="460375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29" y="0"/>
                </a:cxn>
                <a:cxn ang="0">
                  <a:pos x="59" y="88"/>
                </a:cxn>
                <a:cxn ang="0">
                  <a:pos x="59" y="427"/>
                </a:cxn>
                <a:cxn ang="0">
                  <a:pos x="0" y="545"/>
                </a:cxn>
                <a:cxn ang="0">
                  <a:pos x="0" y="780"/>
                </a:cxn>
                <a:cxn ang="0">
                  <a:pos x="71" y="851"/>
                </a:cxn>
                <a:cxn ang="0">
                  <a:pos x="140" y="795"/>
                </a:cxn>
                <a:cxn ang="0">
                  <a:pos x="210" y="851"/>
                </a:cxn>
                <a:cxn ang="0">
                  <a:pos x="281" y="780"/>
                </a:cxn>
                <a:cxn ang="0">
                  <a:pos x="281" y="448"/>
                </a:cxn>
                <a:cxn ang="0">
                  <a:pos x="352" y="359"/>
                </a:cxn>
                <a:cxn ang="0">
                  <a:pos x="352" y="92"/>
                </a:cxn>
                <a:cxn ang="0">
                  <a:pos x="260" y="0"/>
                </a:cxn>
              </a:cxnLst>
              <a:rect l="0" t="0" r="r" b="b"/>
              <a:pathLst>
                <a:path w="352" h="851">
                  <a:moveTo>
                    <a:pt x="26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47" y="25"/>
                    <a:pt x="59" y="55"/>
                    <a:pt x="59" y="88"/>
                  </a:cubicBezTo>
                  <a:cubicBezTo>
                    <a:pt x="59" y="427"/>
                    <a:pt x="59" y="427"/>
                    <a:pt x="59" y="427"/>
                  </a:cubicBezTo>
                  <a:cubicBezTo>
                    <a:pt x="59" y="476"/>
                    <a:pt x="35" y="518"/>
                    <a:pt x="0" y="545"/>
                  </a:cubicBezTo>
                  <a:cubicBezTo>
                    <a:pt x="0" y="780"/>
                    <a:pt x="0" y="780"/>
                    <a:pt x="0" y="780"/>
                  </a:cubicBezTo>
                  <a:cubicBezTo>
                    <a:pt x="0" y="819"/>
                    <a:pt x="31" y="851"/>
                    <a:pt x="71" y="851"/>
                  </a:cubicBezTo>
                  <a:cubicBezTo>
                    <a:pt x="105" y="851"/>
                    <a:pt x="133" y="827"/>
                    <a:pt x="140" y="795"/>
                  </a:cubicBezTo>
                  <a:cubicBezTo>
                    <a:pt x="147" y="827"/>
                    <a:pt x="176" y="851"/>
                    <a:pt x="210" y="851"/>
                  </a:cubicBezTo>
                  <a:cubicBezTo>
                    <a:pt x="249" y="851"/>
                    <a:pt x="281" y="819"/>
                    <a:pt x="281" y="780"/>
                  </a:cubicBezTo>
                  <a:cubicBezTo>
                    <a:pt x="281" y="448"/>
                    <a:pt x="281" y="448"/>
                    <a:pt x="281" y="448"/>
                  </a:cubicBezTo>
                  <a:cubicBezTo>
                    <a:pt x="322" y="439"/>
                    <a:pt x="352" y="402"/>
                    <a:pt x="352" y="359"/>
                  </a:cubicBezTo>
                  <a:cubicBezTo>
                    <a:pt x="352" y="92"/>
                    <a:pt x="352" y="92"/>
                    <a:pt x="352" y="92"/>
                  </a:cubicBezTo>
                  <a:cubicBezTo>
                    <a:pt x="352" y="41"/>
                    <a:pt x="311" y="0"/>
                    <a:pt x="26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3327401" y="1824038"/>
              <a:ext cx="190500" cy="460375"/>
            </a:xfrm>
            <a:custGeom>
              <a:avLst/>
              <a:gdLst/>
              <a:ahLst/>
              <a:cxnLst>
                <a:cxn ang="0">
                  <a:pos x="289" y="427"/>
                </a:cxn>
                <a:cxn ang="0">
                  <a:pos x="289" y="88"/>
                </a:cxn>
                <a:cxn ang="0">
                  <a:pos x="319" y="0"/>
                </a:cxn>
                <a:cxn ang="0">
                  <a:pos x="92" y="0"/>
                </a:cxn>
                <a:cxn ang="0">
                  <a:pos x="0" y="92"/>
                </a:cxn>
                <a:cxn ang="0">
                  <a:pos x="0" y="359"/>
                </a:cxn>
                <a:cxn ang="0">
                  <a:pos x="71" y="448"/>
                </a:cxn>
                <a:cxn ang="0">
                  <a:pos x="71" y="780"/>
                </a:cxn>
                <a:cxn ang="0">
                  <a:pos x="142" y="851"/>
                </a:cxn>
                <a:cxn ang="0">
                  <a:pos x="212" y="795"/>
                </a:cxn>
                <a:cxn ang="0">
                  <a:pos x="281" y="851"/>
                </a:cxn>
                <a:cxn ang="0">
                  <a:pos x="353" y="780"/>
                </a:cxn>
                <a:cxn ang="0">
                  <a:pos x="353" y="548"/>
                </a:cxn>
                <a:cxn ang="0">
                  <a:pos x="289" y="427"/>
                </a:cxn>
              </a:cxnLst>
              <a:rect l="0" t="0" r="r" b="b"/>
              <a:pathLst>
                <a:path w="353" h="851">
                  <a:moveTo>
                    <a:pt x="289" y="427"/>
                  </a:moveTo>
                  <a:cubicBezTo>
                    <a:pt x="289" y="88"/>
                    <a:pt x="289" y="88"/>
                    <a:pt x="289" y="88"/>
                  </a:cubicBezTo>
                  <a:cubicBezTo>
                    <a:pt x="289" y="55"/>
                    <a:pt x="301" y="25"/>
                    <a:pt x="319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402"/>
                    <a:pt x="31" y="439"/>
                    <a:pt x="71" y="448"/>
                  </a:cubicBezTo>
                  <a:cubicBezTo>
                    <a:pt x="71" y="780"/>
                    <a:pt x="71" y="780"/>
                    <a:pt x="71" y="780"/>
                  </a:cubicBezTo>
                  <a:cubicBezTo>
                    <a:pt x="71" y="819"/>
                    <a:pt x="103" y="851"/>
                    <a:pt x="142" y="851"/>
                  </a:cubicBezTo>
                  <a:cubicBezTo>
                    <a:pt x="176" y="851"/>
                    <a:pt x="205" y="827"/>
                    <a:pt x="212" y="795"/>
                  </a:cubicBezTo>
                  <a:cubicBezTo>
                    <a:pt x="219" y="827"/>
                    <a:pt x="247" y="851"/>
                    <a:pt x="281" y="851"/>
                  </a:cubicBezTo>
                  <a:cubicBezTo>
                    <a:pt x="321" y="851"/>
                    <a:pt x="353" y="819"/>
                    <a:pt x="353" y="780"/>
                  </a:cubicBezTo>
                  <a:cubicBezTo>
                    <a:pt x="353" y="548"/>
                    <a:pt x="353" y="548"/>
                    <a:pt x="353" y="548"/>
                  </a:cubicBezTo>
                  <a:cubicBezTo>
                    <a:pt x="314" y="522"/>
                    <a:pt x="289" y="477"/>
                    <a:pt x="289" y="4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8" name="Oval 15"/>
            <p:cNvSpPr>
              <a:spLocks noChangeArrowheads="1"/>
            </p:cNvSpPr>
            <p:nvPr/>
          </p:nvSpPr>
          <p:spPr bwMode="auto">
            <a:xfrm>
              <a:off x="3376613" y="1663701"/>
              <a:ext cx="131763" cy="133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3527426" y="1720851"/>
              <a:ext cx="323850" cy="1004888"/>
            </a:xfrm>
            <a:custGeom>
              <a:avLst/>
              <a:gdLst/>
              <a:ahLst/>
              <a:cxnLst>
                <a:cxn ang="0">
                  <a:pos x="507" y="188"/>
                </a:cxn>
                <a:cxn ang="0">
                  <a:pos x="391" y="188"/>
                </a:cxn>
                <a:cxn ang="0">
                  <a:pos x="300" y="304"/>
                </a:cxn>
                <a:cxn ang="0">
                  <a:pos x="208" y="188"/>
                </a:cxn>
                <a:cxn ang="0">
                  <a:pos x="92" y="188"/>
                </a:cxn>
                <a:cxn ang="0">
                  <a:pos x="0" y="280"/>
                </a:cxn>
                <a:cxn ang="0">
                  <a:pos x="0" y="619"/>
                </a:cxn>
                <a:cxn ang="0">
                  <a:pos x="92" y="711"/>
                </a:cxn>
                <a:cxn ang="0">
                  <a:pos x="122" y="711"/>
                </a:cxn>
                <a:cxn ang="0">
                  <a:pos x="122" y="1150"/>
                </a:cxn>
                <a:cxn ang="0">
                  <a:pos x="214" y="1242"/>
                </a:cxn>
                <a:cxn ang="0">
                  <a:pos x="300" y="1183"/>
                </a:cxn>
                <a:cxn ang="0">
                  <a:pos x="385" y="1242"/>
                </a:cxn>
                <a:cxn ang="0">
                  <a:pos x="477" y="1150"/>
                </a:cxn>
                <a:cxn ang="0">
                  <a:pos x="477" y="711"/>
                </a:cxn>
                <a:cxn ang="0">
                  <a:pos x="507" y="711"/>
                </a:cxn>
                <a:cxn ang="0">
                  <a:pos x="599" y="619"/>
                </a:cxn>
                <a:cxn ang="0">
                  <a:pos x="599" y="280"/>
                </a:cxn>
                <a:cxn ang="0">
                  <a:pos x="507" y="188"/>
                </a:cxn>
              </a:cxnLst>
              <a:rect l="0" t="0" r="r" b="b"/>
              <a:pathLst>
                <a:path w="599" h="1858">
                  <a:moveTo>
                    <a:pt x="507" y="188"/>
                  </a:moveTo>
                  <a:cubicBezTo>
                    <a:pt x="391" y="188"/>
                    <a:pt x="391" y="188"/>
                    <a:pt x="391" y="188"/>
                  </a:cubicBezTo>
                  <a:cubicBezTo>
                    <a:pt x="300" y="304"/>
                    <a:pt x="300" y="304"/>
                    <a:pt x="300" y="304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42" y="188"/>
                    <a:pt x="0" y="229"/>
                    <a:pt x="0" y="280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0" y="670"/>
                    <a:pt x="42" y="711"/>
                    <a:pt x="92" y="711"/>
                  </a:cubicBezTo>
                  <a:cubicBezTo>
                    <a:pt x="122" y="711"/>
                    <a:pt x="122" y="711"/>
                    <a:pt x="122" y="711"/>
                  </a:cubicBezTo>
                  <a:cubicBezTo>
                    <a:pt x="122" y="1858"/>
                    <a:pt x="122" y="0"/>
                    <a:pt x="122" y="1150"/>
                  </a:cubicBezTo>
                  <a:cubicBezTo>
                    <a:pt x="122" y="1201"/>
                    <a:pt x="163" y="1242"/>
                    <a:pt x="214" y="1242"/>
                  </a:cubicBezTo>
                  <a:cubicBezTo>
                    <a:pt x="253" y="1242"/>
                    <a:pt x="286" y="1217"/>
                    <a:pt x="300" y="1183"/>
                  </a:cubicBezTo>
                  <a:cubicBezTo>
                    <a:pt x="313" y="1217"/>
                    <a:pt x="346" y="1242"/>
                    <a:pt x="385" y="1242"/>
                  </a:cubicBezTo>
                  <a:cubicBezTo>
                    <a:pt x="436" y="1242"/>
                    <a:pt x="477" y="1201"/>
                    <a:pt x="477" y="1150"/>
                  </a:cubicBezTo>
                  <a:cubicBezTo>
                    <a:pt x="477" y="3"/>
                    <a:pt x="477" y="1854"/>
                    <a:pt x="477" y="711"/>
                  </a:cubicBezTo>
                  <a:cubicBezTo>
                    <a:pt x="507" y="711"/>
                    <a:pt x="507" y="711"/>
                    <a:pt x="507" y="711"/>
                  </a:cubicBezTo>
                  <a:cubicBezTo>
                    <a:pt x="557" y="711"/>
                    <a:pt x="599" y="670"/>
                    <a:pt x="599" y="619"/>
                  </a:cubicBezTo>
                  <a:cubicBezTo>
                    <a:pt x="599" y="280"/>
                    <a:pt x="599" y="280"/>
                    <a:pt x="599" y="280"/>
                  </a:cubicBezTo>
                  <a:cubicBezTo>
                    <a:pt x="599" y="229"/>
                    <a:pt x="557" y="188"/>
                    <a:pt x="507" y="1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3608388" y="1625601"/>
              <a:ext cx="163513" cy="163513"/>
            </a:xfrm>
            <a:custGeom>
              <a:avLst/>
              <a:gdLst/>
              <a:ahLst/>
              <a:cxnLst>
                <a:cxn ang="0">
                  <a:pos x="151" y="301"/>
                </a:cxn>
                <a:cxn ang="0">
                  <a:pos x="301" y="150"/>
                </a:cxn>
                <a:cxn ang="0">
                  <a:pos x="151" y="0"/>
                </a:cxn>
                <a:cxn ang="0">
                  <a:pos x="0" y="150"/>
                </a:cxn>
                <a:cxn ang="0">
                  <a:pos x="151" y="301"/>
                </a:cxn>
              </a:cxnLst>
              <a:rect l="0" t="0" r="r" b="b"/>
              <a:pathLst>
                <a:path w="301" h="301">
                  <a:moveTo>
                    <a:pt x="151" y="301"/>
                  </a:moveTo>
                  <a:cubicBezTo>
                    <a:pt x="227" y="301"/>
                    <a:pt x="301" y="237"/>
                    <a:pt x="301" y="150"/>
                  </a:cubicBezTo>
                  <a:cubicBezTo>
                    <a:pt x="301" y="67"/>
                    <a:pt x="234" y="0"/>
                    <a:pt x="151" y="0"/>
                  </a:cubicBezTo>
                  <a:cubicBezTo>
                    <a:pt x="67" y="0"/>
                    <a:pt x="0" y="67"/>
                    <a:pt x="0" y="150"/>
                  </a:cubicBezTo>
                  <a:cubicBezTo>
                    <a:pt x="0" y="237"/>
                    <a:pt x="73" y="301"/>
                    <a:pt x="151" y="30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002060"/>
                </a:solidFill>
                <a:latin typeface="Arial"/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3275013" y="1273176"/>
              <a:ext cx="831850" cy="346075"/>
            </a:xfrm>
            <a:custGeom>
              <a:avLst/>
              <a:gdLst/>
              <a:ahLst/>
              <a:cxnLst>
                <a:cxn ang="0">
                  <a:pos x="1522" y="378"/>
                </a:cxn>
                <a:cxn ang="0">
                  <a:pos x="19" y="378"/>
                </a:cxn>
                <a:cxn ang="0">
                  <a:pos x="0" y="417"/>
                </a:cxn>
                <a:cxn ang="0">
                  <a:pos x="16" y="457"/>
                </a:cxn>
                <a:cxn ang="0">
                  <a:pos x="173" y="620"/>
                </a:cxn>
                <a:cxn ang="0">
                  <a:pos x="243" y="623"/>
                </a:cxn>
                <a:cxn ang="0">
                  <a:pos x="477" y="482"/>
                </a:cxn>
                <a:cxn ang="0">
                  <a:pos x="540" y="390"/>
                </a:cxn>
                <a:cxn ang="0">
                  <a:pos x="540" y="309"/>
                </a:cxn>
                <a:cxn ang="0">
                  <a:pos x="1001" y="309"/>
                </a:cxn>
                <a:cxn ang="0">
                  <a:pos x="1001" y="390"/>
                </a:cxn>
                <a:cxn ang="0">
                  <a:pos x="1064" y="482"/>
                </a:cxn>
                <a:cxn ang="0">
                  <a:pos x="1298" y="623"/>
                </a:cxn>
                <a:cxn ang="0">
                  <a:pos x="1368" y="620"/>
                </a:cxn>
                <a:cxn ang="0">
                  <a:pos x="1525" y="457"/>
                </a:cxn>
                <a:cxn ang="0">
                  <a:pos x="1541" y="417"/>
                </a:cxn>
                <a:cxn ang="0">
                  <a:pos x="1522" y="378"/>
                </a:cxn>
              </a:cxnLst>
              <a:rect l="0" t="0" r="r" b="b"/>
              <a:pathLst>
                <a:path w="1541" h="640">
                  <a:moveTo>
                    <a:pt x="1522" y="378"/>
                  </a:moveTo>
                  <a:cubicBezTo>
                    <a:pt x="1092" y="0"/>
                    <a:pt x="449" y="1"/>
                    <a:pt x="19" y="378"/>
                  </a:cubicBezTo>
                  <a:cubicBezTo>
                    <a:pt x="8" y="388"/>
                    <a:pt x="1" y="402"/>
                    <a:pt x="0" y="417"/>
                  </a:cubicBezTo>
                  <a:cubicBezTo>
                    <a:pt x="0" y="432"/>
                    <a:pt x="5" y="446"/>
                    <a:pt x="16" y="457"/>
                  </a:cubicBezTo>
                  <a:cubicBezTo>
                    <a:pt x="110" y="555"/>
                    <a:pt x="95" y="539"/>
                    <a:pt x="173" y="620"/>
                  </a:cubicBezTo>
                  <a:cubicBezTo>
                    <a:pt x="192" y="639"/>
                    <a:pt x="222" y="640"/>
                    <a:pt x="243" y="623"/>
                  </a:cubicBezTo>
                  <a:cubicBezTo>
                    <a:pt x="312" y="563"/>
                    <a:pt x="391" y="515"/>
                    <a:pt x="477" y="482"/>
                  </a:cubicBezTo>
                  <a:cubicBezTo>
                    <a:pt x="515" y="467"/>
                    <a:pt x="540" y="431"/>
                    <a:pt x="540" y="390"/>
                  </a:cubicBezTo>
                  <a:cubicBezTo>
                    <a:pt x="540" y="309"/>
                    <a:pt x="540" y="309"/>
                    <a:pt x="540" y="309"/>
                  </a:cubicBezTo>
                  <a:cubicBezTo>
                    <a:pt x="692" y="271"/>
                    <a:pt x="849" y="271"/>
                    <a:pt x="1001" y="309"/>
                  </a:cubicBezTo>
                  <a:cubicBezTo>
                    <a:pt x="1001" y="390"/>
                    <a:pt x="1001" y="390"/>
                    <a:pt x="1001" y="390"/>
                  </a:cubicBezTo>
                  <a:cubicBezTo>
                    <a:pt x="1001" y="431"/>
                    <a:pt x="1026" y="467"/>
                    <a:pt x="1064" y="482"/>
                  </a:cubicBezTo>
                  <a:cubicBezTo>
                    <a:pt x="1150" y="515"/>
                    <a:pt x="1229" y="563"/>
                    <a:pt x="1298" y="623"/>
                  </a:cubicBezTo>
                  <a:cubicBezTo>
                    <a:pt x="1319" y="640"/>
                    <a:pt x="1349" y="639"/>
                    <a:pt x="1368" y="620"/>
                  </a:cubicBezTo>
                  <a:cubicBezTo>
                    <a:pt x="1446" y="539"/>
                    <a:pt x="1431" y="555"/>
                    <a:pt x="1525" y="457"/>
                  </a:cubicBezTo>
                  <a:cubicBezTo>
                    <a:pt x="1536" y="446"/>
                    <a:pt x="1541" y="432"/>
                    <a:pt x="1541" y="417"/>
                  </a:cubicBezTo>
                  <a:cubicBezTo>
                    <a:pt x="1540" y="402"/>
                    <a:pt x="1533" y="388"/>
                    <a:pt x="1522" y="37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aseline="-25000" dirty="0">
                <a:solidFill>
                  <a:srgbClr val="002060"/>
                </a:solidFill>
                <a:latin typeface="Arial"/>
              </a:endParaRP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512" y="1428195"/>
            <a:ext cx="2609886" cy="15938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65" y="4375644"/>
            <a:ext cx="2900153" cy="5249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550" y="3775643"/>
            <a:ext cx="1500925" cy="17350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707411" y="3212717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58595B"/>
                </a:solidFill>
              </a:rPr>
              <a:t>DCRI Call Center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10768" y="5571392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58595B"/>
                </a:solidFill>
              </a:rPr>
              <a:t>Patient Finder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05623" y="5573250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58595B"/>
                </a:solidFill>
              </a:rPr>
              <a:t>Social Security Death Index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88376" y="3222221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Contact with the site</a:t>
            </a:r>
          </a:p>
        </p:txBody>
      </p:sp>
    </p:spTree>
    <p:extLst>
      <p:ext uri="{BB962C8B-B14F-4D97-AF65-F5344CB8AC3E}">
        <p14:creationId xmlns:p14="http://schemas.microsoft.com/office/powerpoint/2010/main" val="373606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and Safety Monitoring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81778" y="4681363"/>
            <a:ext cx="2567852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Source </a:t>
            </a:r>
          </a:p>
          <a:p>
            <a:pPr algn="ctr">
              <a:lnSpc>
                <a:spcPts val="2700"/>
              </a:lnSpc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documentation adjudication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50849" y="4860807"/>
            <a:ext cx="20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Concordance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</a:rPr>
              <a:t>analyses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62435" y="1300303"/>
            <a:ext cx="8374390" cy="4795697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Role of a DMC in a pragmatic trial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Standard role 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Additional focus: feasibility, protocol adherence, data validity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Involvement of patient representatives </a:t>
            </a:r>
          </a:p>
          <a:p>
            <a:pPr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If and how could the DMC make critical decisions with fragmented information during the study? 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Interim analyses: differentiate a signal from noise with limited access to outcome data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Differential data lag times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Benefit to risk analysis</a:t>
            </a:r>
          </a:p>
          <a:p>
            <a:pPr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Is the DMC protected?</a:t>
            </a:r>
          </a:p>
          <a:p>
            <a:pPr lvl="1"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Indemnification </a:t>
            </a:r>
          </a:p>
        </p:txBody>
      </p:sp>
    </p:spTree>
    <p:extLst>
      <p:ext uri="{BB962C8B-B14F-4D97-AF65-F5344CB8AC3E}">
        <p14:creationId xmlns:p14="http://schemas.microsoft.com/office/powerpoint/2010/main" val="26342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285974" y="289929"/>
            <a:ext cx="8305800" cy="457200"/>
          </a:xfrm>
        </p:spPr>
        <p:txBody>
          <a:bodyPr>
            <a:noAutofit/>
          </a:bodyPr>
          <a:lstStyle/>
          <a:p>
            <a:r>
              <a:rPr lang="en-GB" sz="3200" b="1" dirty="0">
                <a:cs typeface="Arial" pitchFamily="34" charset="0"/>
              </a:rPr>
              <a:t>Summary 1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4294967295"/>
          </p:nvPr>
        </p:nvSpPr>
        <p:spPr>
          <a:xfrm>
            <a:off x="277585" y="1219200"/>
            <a:ext cx="8817429" cy="4525962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The Salford Lung Study was the first of its type in the world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Maintained scientific rigor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randomised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active control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robust primary endpoint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It was an enormous logistical effort 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It will offer important information for clinicians, healthcare decision makers and most especially patients 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And provides valuable information about how to conduct real-world effectiveness studies in the future</a:t>
            </a:r>
          </a:p>
          <a:p>
            <a:pPr>
              <a:spcBef>
                <a:spcPts val="1200"/>
              </a:spcBef>
              <a:buFont typeface="Wingdings" pitchFamily="2" charset="2"/>
              <a:buChar char="v"/>
            </a:pPr>
            <a:endParaRPr lang="en-GB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3838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1"/>
            <a:ext cx="8229600" cy="457200"/>
          </a:xfrm>
        </p:spPr>
        <p:txBody>
          <a:bodyPr/>
          <a:lstStyle/>
          <a:p>
            <a:r>
              <a:rPr lang="en-US" dirty="0"/>
              <a:t>Summary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1219200"/>
            <a:ext cx="8877300" cy="5029200"/>
          </a:xfrm>
        </p:spPr>
        <p:txBody>
          <a:bodyPr/>
          <a:lstStyle/>
          <a:p>
            <a:pPr marL="117475" indent="-3429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ADAPTABLE is the largest randomized pragmatic trial in the world to evaluate aspirin dose with expected 15,000 participants</a:t>
            </a:r>
          </a:p>
          <a:p>
            <a:pPr marL="117475" indent="-3429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Attempts to mimic the real world patient experience of a patient with heart disease</a:t>
            </a:r>
          </a:p>
          <a:p>
            <a:pPr marL="117475" indent="-3429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Employs a multi-faceted approach to capture outcomes </a:t>
            </a:r>
          </a:p>
          <a:p>
            <a:pPr marL="117475" indent="-342900">
              <a:lnSpc>
                <a:spcPct val="100000"/>
              </a:lnSpc>
              <a:spcBef>
                <a:spcPts val="1200"/>
              </a:spcBef>
              <a:buSzPct val="125000"/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Maintained scientific rigor</a:t>
            </a:r>
          </a:p>
          <a:p>
            <a:pPr marL="584200" lvl="1" indent="-342900">
              <a:lnSpc>
                <a:spcPct val="100000"/>
              </a:lnSpc>
              <a:spcBef>
                <a:spcPts val="1200"/>
              </a:spcBef>
              <a:buSzPct val="125000"/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Randomised</a:t>
            </a:r>
          </a:p>
          <a:p>
            <a:pPr marL="584200" lvl="1" indent="-342900">
              <a:lnSpc>
                <a:spcPct val="100000"/>
              </a:lnSpc>
              <a:spcBef>
                <a:spcPts val="1200"/>
              </a:spcBef>
              <a:buSzPct val="125000"/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Active control</a:t>
            </a:r>
          </a:p>
          <a:p>
            <a:pPr marL="584200" lvl="1" indent="-342900">
              <a:lnSpc>
                <a:spcPct val="100000"/>
              </a:lnSpc>
              <a:spcBef>
                <a:spcPts val="1200"/>
              </a:spcBef>
              <a:buSzPct val="125000"/>
              <a:buFont typeface="Wingdings" pitchFamily="2" charset="2"/>
              <a:buChar char="v"/>
            </a:pPr>
            <a:r>
              <a:rPr lang="en-GB" b="1" dirty="0">
                <a:solidFill>
                  <a:schemeClr val="tx1"/>
                </a:solidFill>
              </a:rPr>
              <a:t>Robust primary endpoint</a:t>
            </a:r>
            <a:endParaRPr lang="en-US" b="1" dirty="0">
              <a:solidFill>
                <a:schemeClr val="tx1"/>
              </a:solidFill>
            </a:endParaRPr>
          </a:p>
          <a:p>
            <a:pPr marL="117475" indent="-342900">
              <a:lnSpc>
                <a:spcPct val="100000"/>
              </a:lnSpc>
              <a:spcBef>
                <a:spcPts val="1200"/>
              </a:spcBef>
              <a:buSzPct val="125000"/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ADAPTABLE will tell us a great deal about the utility of the approach to perform “mega trials” in a very different way.</a:t>
            </a:r>
          </a:p>
        </p:txBody>
      </p:sp>
    </p:spTree>
    <p:extLst>
      <p:ext uri="{BB962C8B-B14F-4D97-AF65-F5344CB8AC3E}">
        <p14:creationId xmlns:p14="http://schemas.microsoft.com/office/powerpoint/2010/main" val="85498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479" y="457200"/>
            <a:ext cx="8229600" cy="273532"/>
          </a:xfrm>
        </p:spPr>
        <p:txBody>
          <a:bodyPr/>
          <a:lstStyle/>
          <a:p>
            <a:r>
              <a:rPr lang="en-US" sz="3200" dirty="0"/>
              <a:t>Summary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865871" cy="48768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PCTs answer questions that are about effectiveness.  Should be viewed as a supplement to and not a replacement for “classic” RCT’s.</a:t>
            </a:r>
          </a:p>
          <a:p>
            <a:pPr>
              <a:lnSpc>
                <a:spcPct val="100000"/>
              </a:lnSpc>
              <a:spcBef>
                <a:spcPts val="1200"/>
              </a:spcBef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Two Examples showed the spectrum “pragmatism”.</a:t>
            </a:r>
          </a:p>
          <a:p>
            <a:pPr>
              <a:lnSpc>
                <a:spcPct val="100000"/>
              </a:lnSpc>
              <a:spcBef>
                <a:spcPts val="1200"/>
              </a:spcBef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“Investigator” vs GP:  Has an impact on recruitment and event ascertainment.</a:t>
            </a:r>
          </a:p>
          <a:p>
            <a:pPr>
              <a:lnSpc>
                <a:spcPct val="100000"/>
              </a:lnSpc>
              <a:spcBef>
                <a:spcPts val="1200"/>
              </a:spcBef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Lessons learned should be of value to all clinical trial conduct.</a:t>
            </a:r>
          </a:p>
          <a:p>
            <a:pPr>
              <a:lnSpc>
                <a:spcPct val="100000"/>
              </a:lnSpc>
              <a:spcBef>
                <a:spcPts val="1200"/>
              </a:spcBef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The approach can be useful for safety studies and there needs to be agreement on ascertainment tradeoffs</a:t>
            </a:r>
          </a:p>
          <a:p>
            <a:pPr>
              <a:lnSpc>
                <a:spcPct val="100000"/>
              </a:lnSpc>
              <a:spcBef>
                <a:spcPts val="1200"/>
              </a:spcBef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The approach might be useful for unapproved drugs and additional infrastructure is needed to meet regulatory reporting requirements.</a:t>
            </a:r>
          </a:p>
          <a:p>
            <a:pPr>
              <a:lnSpc>
                <a:spcPct val="100000"/>
              </a:lnSpc>
              <a:spcBef>
                <a:spcPts val="1200"/>
              </a:spcBef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In the end these trials may prove most valuable to the ultimate customer-  The patient</a:t>
            </a:r>
          </a:p>
        </p:txBody>
      </p:sp>
    </p:spTree>
    <p:extLst>
      <p:ext uri="{BB962C8B-B14F-4D97-AF65-F5344CB8AC3E}">
        <p14:creationId xmlns:p14="http://schemas.microsoft.com/office/powerpoint/2010/main" val="1662115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57002"/>
            <a:ext cx="8503920" cy="800100"/>
          </a:xfrm>
        </p:spPr>
        <p:txBody>
          <a:bodyPr>
            <a:normAutofit/>
          </a:bodyPr>
          <a:lstStyle/>
          <a:p>
            <a:r>
              <a:rPr lang="en-US" sz="3200" b="1" dirty="0"/>
              <a:t>Pragmatic Clinical Trials*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31486" y="1328651"/>
            <a:ext cx="8681027" cy="3581400"/>
          </a:xfrm>
        </p:spPr>
        <p:txBody>
          <a:bodyPr/>
          <a:lstStyle/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Think real world and more </a:t>
            </a:r>
            <a:r>
              <a:rPr lang="en-US" b="1" i="1" u="sng" dirty="0">
                <a:solidFill>
                  <a:schemeClr val="tx1"/>
                </a:solidFill>
              </a:rPr>
              <a:t>patient</a:t>
            </a:r>
            <a:r>
              <a:rPr lang="en-US" b="1" dirty="0">
                <a:solidFill>
                  <a:schemeClr val="tx1"/>
                </a:solidFill>
              </a:rPr>
              <a:t> focused.</a:t>
            </a:r>
          </a:p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Think a different hypothesis:  Effectiveness vs efficacy (and both are important)</a:t>
            </a:r>
          </a:p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Think Treatment strategy</a:t>
            </a:r>
          </a:p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Think true meaning of intention to treat</a:t>
            </a:r>
          </a:p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Patient level randomization vs cluster randomized trials</a:t>
            </a:r>
          </a:p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b="1" dirty="0">
                <a:solidFill>
                  <a:schemeClr val="tx1"/>
                </a:solidFill>
              </a:rPr>
              <a:t>Two Examples-  one of an unapproved therapy and one of a commonly used therapy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0"/>
          </p:nvPr>
        </p:nvSpPr>
        <p:spPr>
          <a:xfrm>
            <a:off x="184212" y="4928808"/>
            <a:ext cx="8925791" cy="870008"/>
          </a:xfrm>
        </p:spPr>
        <p:txBody>
          <a:bodyPr>
            <a:noAutofit/>
          </a:bodyPr>
          <a:lstStyle/>
          <a:p>
            <a:pPr marL="0">
              <a:lnSpc>
                <a:spcPct val="100000"/>
              </a:lnSpc>
              <a:spcBef>
                <a:spcPts val="0"/>
              </a:spcBef>
            </a:pPr>
            <a:endParaRPr lang="en-US" sz="1200" dirty="0"/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en-US" sz="1200" dirty="0"/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en-US" sz="1200" dirty="0"/>
              <a:t>* 1.  Schwartz, D. and </a:t>
            </a:r>
            <a:r>
              <a:rPr lang="en-US" sz="1200" dirty="0" err="1"/>
              <a:t>Lellouch</a:t>
            </a:r>
            <a:r>
              <a:rPr lang="en-US" sz="1200" dirty="0"/>
              <a:t>, J., </a:t>
            </a:r>
            <a:r>
              <a:rPr lang="en-US" sz="1200" i="1" dirty="0"/>
              <a:t>Explanatory and pragmatic attitudes in </a:t>
            </a:r>
            <a:r>
              <a:rPr lang="en-US" sz="1200" i="1" dirty="0" err="1"/>
              <a:t>therapeutical</a:t>
            </a:r>
            <a:r>
              <a:rPr lang="en-US" sz="1200" i="1" dirty="0"/>
              <a:t> trials.</a:t>
            </a:r>
            <a:r>
              <a:rPr lang="en-US" sz="1200" dirty="0"/>
              <a:t> J Chronic Dis, 1967. </a:t>
            </a:r>
            <a:r>
              <a:rPr lang="en-US" sz="1200" b="1" dirty="0"/>
              <a:t>20</a:t>
            </a:r>
            <a:r>
              <a:rPr lang="en-US" sz="1200" dirty="0"/>
              <a:t>(8): p. 637-48.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en-US" sz="1200" dirty="0"/>
              <a:t>2.  Loudon, K., Zwarenstein, M., Sullivan, F., Donnan, P., and Treweek, S., </a:t>
            </a:r>
            <a:r>
              <a:rPr lang="en-US" sz="1200" i="1" dirty="0"/>
              <a:t>Making clinical trials more relevant: improving and validating the PRECIS tool for matching trial design decisions to trial purpose.</a:t>
            </a:r>
            <a:r>
              <a:rPr lang="en-US" sz="1200" dirty="0"/>
              <a:t> Trials, 2013. </a:t>
            </a:r>
            <a:r>
              <a:rPr lang="en-US" sz="1200" b="1" dirty="0"/>
              <a:t>14</a:t>
            </a:r>
            <a:r>
              <a:rPr lang="en-US" sz="1200" dirty="0"/>
              <a:t>: p. 115. 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en-US" sz="1200" dirty="0"/>
              <a:t>3.  Loudon, K., Treweek, S., Sullivan, F., Donnan, P., Thorpe, K.E., and Zwarenstein, M., </a:t>
            </a:r>
            <a:r>
              <a:rPr lang="en-US" sz="1200" i="1" dirty="0"/>
              <a:t>The PRECIS-2 tool: designing trials that are fit for purpose.</a:t>
            </a:r>
            <a:r>
              <a:rPr lang="en-US" sz="1200" dirty="0"/>
              <a:t> BMJ, 2015. </a:t>
            </a:r>
            <a:r>
              <a:rPr lang="en-US" sz="1200" b="1" dirty="0"/>
              <a:t>350</a:t>
            </a:r>
            <a:r>
              <a:rPr lang="en-US" sz="1200" dirty="0"/>
              <a:t>: p. h2147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22844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06DB1-A43E-FA46-BEB3-95CF4CD92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1000"/>
            <a:ext cx="6172200" cy="584144"/>
          </a:xfrm>
        </p:spPr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D69BF-DBCA-274E-A62D-97991A09E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863" y="1295400"/>
            <a:ext cx="8986651" cy="4724400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PCT’s and RCT’s-  should be an “and” not an “or” discussion</a:t>
            </a:r>
          </a:p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Understand the data-  don’t try to make RWD look like an RCT CRF</a:t>
            </a:r>
          </a:p>
          <a:p>
            <a:pPr lvl="1"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What you think is “missing” may not be-  it may not have been needed for patient care</a:t>
            </a:r>
          </a:p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Do studies using RWD because of the clinical utility and scientific value and not driven solely by speed and cost</a:t>
            </a:r>
          </a:p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Performing a pragmatic trial is not be a euphemism for “sloppy” or “easy to conduct”.</a:t>
            </a:r>
          </a:p>
          <a:p>
            <a:pPr lvl="1"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sz="2000" b="1" u="sng" dirty="0">
                <a:solidFill>
                  <a:schemeClr val="tx1"/>
                </a:solidFill>
              </a:rPr>
              <a:t>This applies to the question and the conduct</a:t>
            </a:r>
          </a:p>
          <a:p>
            <a:pPr>
              <a:buClr>
                <a:schemeClr val="tx1"/>
              </a:buClr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These trials will have a valuable place in the spectrum of clinical research methods that continues to evolve</a:t>
            </a:r>
          </a:p>
          <a:p>
            <a:pPr marL="0" indent="0">
              <a:buClr>
                <a:schemeClr val="tx1"/>
              </a:buClr>
              <a:buSzPct val="100000"/>
              <a:buNone/>
            </a:pPr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7594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and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08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DA41E-462D-1646-B875-54F81227B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30E37-46FB-F74E-8809-A9AF65F03E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43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52400"/>
            <a:ext cx="7043364" cy="5257800"/>
          </a:xfrm>
        </p:spPr>
      </p:pic>
    </p:spTree>
    <p:extLst>
      <p:ext uri="{BB962C8B-B14F-4D97-AF65-F5344CB8AC3E}">
        <p14:creationId xmlns:p14="http://schemas.microsoft.com/office/powerpoint/2010/main" val="52524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1598" t="6667" r="64666" b="38667"/>
          <a:stretch>
            <a:fillRect/>
          </a:stretch>
        </p:blipFill>
        <p:spPr bwMode="auto">
          <a:xfrm>
            <a:off x="0" y="-76200"/>
            <a:ext cx="9144000" cy="6858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00875" y="-9156"/>
            <a:ext cx="64312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457200"/>
            <a:r>
              <a:rPr lang="en-US" sz="1000" dirty="0">
                <a:solidFill>
                  <a:schemeClr val="bg1"/>
                </a:solidFill>
              </a:rPr>
              <a:t>10/2016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81800" y="6218019"/>
            <a:ext cx="25240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23873"/>
                </a:solidFill>
              </a:rPr>
              <a:t>ClinicalTrials.gov: NCT02697916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4260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4" y="275689"/>
            <a:ext cx="8739051" cy="5743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3600" b="1" dirty="0"/>
              <a:t>Strengths and Weaknesses of study design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48194" y="1368289"/>
            <a:ext cx="4304030" cy="452596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en-GB" sz="1800" dirty="0">
                <a:solidFill>
                  <a:schemeClr val="tx1"/>
                </a:solidFill>
              </a:rPr>
              <a:t>                          </a:t>
            </a:r>
            <a:r>
              <a:rPr lang="en-GB" sz="1800" b="1" dirty="0">
                <a:solidFill>
                  <a:schemeClr val="tx1"/>
                </a:solidFill>
              </a:rPr>
              <a:t>Strengths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Subjects randomised to treatment arms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Broad inclusion criteria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600" dirty="0">
                <a:solidFill>
                  <a:schemeClr val="tx1"/>
                </a:solidFill>
              </a:rPr>
              <a:t>More representative study population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Minimal interference with “normal” care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More representative of “real world”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600" dirty="0">
                <a:solidFill>
                  <a:schemeClr val="tx1"/>
                </a:solidFill>
              </a:rPr>
              <a:t>external validity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Access to full EMR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600" dirty="0">
                <a:solidFill>
                  <a:schemeClr val="tx1"/>
                </a:solidFill>
              </a:rPr>
              <a:t>breadth and depth of data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Ability to collect utilization data directly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Breadth and depth of prescribing data available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600" dirty="0">
                <a:solidFill>
                  <a:schemeClr val="tx1"/>
                </a:solidFill>
              </a:rPr>
              <a:t>prescribed, dispensed and collected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716462" y="1368289"/>
            <a:ext cx="4270783" cy="452596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  <a:defRPr/>
            </a:pPr>
            <a:r>
              <a:rPr lang="en-GB" sz="1800" dirty="0">
                <a:solidFill>
                  <a:schemeClr val="tx1"/>
                </a:solidFill>
              </a:rPr>
              <a:t>                    </a:t>
            </a:r>
            <a:r>
              <a:rPr lang="en-GB" sz="1800" b="1" dirty="0">
                <a:solidFill>
                  <a:schemeClr val="tx1"/>
                </a:solidFill>
              </a:rPr>
              <a:t>Weaknesses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Open label design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600" dirty="0">
                <a:solidFill>
                  <a:schemeClr val="tx1"/>
                </a:solidFill>
              </a:rPr>
              <a:t>risk of bias?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Salford population may not represent other COPD and asthma populations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Challenge of recruiting sufficient subjects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600" dirty="0">
                <a:solidFill>
                  <a:schemeClr val="tx1"/>
                </a:solidFill>
              </a:rPr>
              <a:t>not easy to open new sites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Subjects lost if moved out of area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600" dirty="0">
                <a:solidFill>
                  <a:schemeClr val="tx1"/>
                </a:solidFill>
              </a:rPr>
              <a:t>unable to guarantee safety monitoring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Volume and nature of SAEs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800" dirty="0">
                <a:solidFill>
                  <a:schemeClr val="tx1"/>
                </a:solidFill>
              </a:rPr>
              <a:t>Support needed for inexperienced site staff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Wingdings" pitchFamily="2" charset="2"/>
              <a:buChar char="v"/>
              <a:defRPr/>
            </a:pPr>
            <a:r>
              <a:rPr lang="en-GB" sz="1600" dirty="0">
                <a:solidFill>
                  <a:schemeClr val="tx1"/>
                </a:solidFill>
              </a:rPr>
              <a:t>GP and pharmacy sites</a:t>
            </a:r>
          </a:p>
        </p:txBody>
      </p:sp>
    </p:spTree>
    <p:extLst>
      <p:ext uri="{BB962C8B-B14F-4D97-AF65-F5344CB8AC3E}">
        <p14:creationId xmlns:p14="http://schemas.microsoft.com/office/powerpoint/2010/main" val="439832052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Focused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6021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400" dirty="0">
                <a:solidFill>
                  <a:schemeClr val="tx1"/>
                </a:solidFill>
              </a:rPr>
              <a:t>Patient focused ICF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>
                <a:solidFill>
                  <a:schemeClr val="tx1"/>
                </a:solidFill>
              </a:rPr>
              <a:t>Patient focused randomization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>
                <a:solidFill>
                  <a:schemeClr val="tx1"/>
                </a:solidFill>
              </a:rPr>
              <a:t>Patient focused data collection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>
                <a:solidFill>
                  <a:schemeClr val="tx1"/>
                </a:solidFill>
              </a:rPr>
              <a:t>Patient participation in design and execution</a:t>
            </a:r>
          </a:p>
          <a:p>
            <a:pPr lvl="1">
              <a:buFont typeface="Wingdings" pitchFamily="2" charset="2"/>
              <a:buChar char="v"/>
            </a:pPr>
            <a:r>
              <a:rPr lang="en-US" sz="2400" dirty="0">
                <a:solidFill>
                  <a:schemeClr val="tx1"/>
                </a:solidFill>
              </a:rPr>
              <a:t>Two patient representatives are </a:t>
            </a:r>
            <a:r>
              <a:rPr lang="en-US" sz="2400" b="1" u="sng" dirty="0">
                <a:solidFill>
                  <a:schemeClr val="tx1"/>
                </a:solidFill>
              </a:rPr>
              <a:t>voting</a:t>
            </a:r>
            <a:r>
              <a:rPr lang="en-US" sz="2400" dirty="0">
                <a:solidFill>
                  <a:schemeClr val="tx1"/>
                </a:solidFill>
              </a:rPr>
              <a:t> members of the IDMC</a:t>
            </a:r>
          </a:p>
        </p:txBody>
      </p:sp>
    </p:spTree>
    <p:extLst>
      <p:ext uri="{BB962C8B-B14F-4D97-AF65-F5344CB8AC3E}">
        <p14:creationId xmlns:p14="http://schemas.microsoft.com/office/powerpoint/2010/main" val="127468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Endpoint Validation 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47579" y="1447800"/>
            <a:ext cx="8374390" cy="4508584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chemeClr val="tx1"/>
                </a:solidFill>
              </a:rPr>
              <a:t>Are endpoints identified in </a:t>
            </a:r>
            <a:r>
              <a:rPr lang="en-US" sz="2200" dirty="0" err="1">
                <a:solidFill>
                  <a:schemeClr val="tx1"/>
                </a:solidFill>
              </a:rPr>
              <a:t>eHR</a:t>
            </a:r>
            <a:r>
              <a:rPr lang="en-US" sz="2200" dirty="0">
                <a:solidFill>
                  <a:schemeClr val="tx1"/>
                </a:solidFill>
              </a:rPr>
              <a:t> comparable to clinical endpoints confirmed by traditional adjudication process?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Events of interest: MI, stroke, major bleeding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Assess agreement: True Positive, False Positive, PPV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Provide insights 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Accuracy of coding algorithms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Data curation process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chemeClr val="tx1"/>
                </a:solidFill>
              </a:rPr>
              <a:t>Absence of events from </a:t>
            </a:r>
            <a:r>
              <a:rPr lang="en-US" sz="2200" dirty="0" err="1">
                <a:solidFill>
                  <a:schemeClr val="tx1"/>
                </a:solidFill>
              </a:rPr>
              <a:t>eHR</a:t>
            </a:r>
            <a:r>
              <a:rPr lang="en-US" sz="2200" dirty="0">
                <a:solidFill>
                  <a:schemeClr val="tx1"/>
                </a:solidFill>
              </a:rPr>
              <a:t> is not verified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Low event rate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22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50487"/>
            <a:ext cx="8503920" cy="5842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3600" dirty="0"/>
              <a:t>PRECIS-2</a:t>
            </a:r>
            <a:r>
              <a:rPr lang="en-US" sz="3200" dirty="0"/>
              <a:t>  </a:t>
            </a:r>
            <a:r>
              <a:rPr lang="en-US" sz="1300" dirty="0"/>
              <a:t>(Loudon, K., </a:t>
            </a:r>
            <a:r>
              <a:rPr lang="en-US" sz="1300" dirty="0" err="1"/>
              <a:t>Treweek</a:t>
            </a:r>
            <a:r>
              <a:rPr lang="en-US" sz="1300" dirty="0"/>
              <a:t>, S., Sullivan, F., </a:t>
            </a:r>
            <a:r>
              <a:rPr lang="en-US" sz="1300" dirty="0" err="1"/>
              <a:t>Donnan</a:t>
            </a:r>
            <a:r>
              <a:rPr lang="en-US" sz="1300" dirty="0"/>
              <a:t>, P., Thorpe, K.E., and </a:t>
            </a:r>
            <a:r>
              <a:rPr lang="en-US" sz="1300" dirty="0" err="1"/>
              <a:t>Zwarenstein</a:t>
            </a:r>
            <a:r>
              <a:rPr lang="en-US" sz="1300" dirty="0"/>
              <a:t>, M., </a:t>
            </a:r>
            <a:r>
              <a:rPr lang="en-US" sz="1300" i="1" dirty="0"/>
              <a:t>The PRECIS-2 tool: designing trials that are fit for purpose.</a:t>
            </a:r>
            <a:r>
              <a:rPr lang="en-US" sz="1300" dirty="0"/>
              <a:t> BMJ, 2015. 350: p. h2147 )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43000"/>
            <a:ext cx="5791200" cy="4884514"/>
          </a:xfrm>
        </p:spPr>
      </p:pic>
    </p:spTree>
    <p:extLst>
      <p:ext uri="{BB962C8B-B14F-4D97-AF65-F5344CB8AC3E}">
        <p14:creationId xmlns:p14="http://schemas.microsoft.com/office/powerpoint/2010/main" val="449235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974746"/>
              </p:ext>
            </p:extLst>
          </p:nvPr>
        </p:nvGraphicFramePr>
        <p:xfrm>
          <a:off x="440422" y="1238775"/>
          <a:ext cx="8353425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123825" y="1217418"/>
            <a:ext cx="3779912" cy="504753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Intentionally homogeneous to maximise </a:t>
            </a:r>
          </a:p>
          <a:p>
            <a:pPr algn="ctr"/>
            <a:r>
              <a:rPr lang="en-GB" sz="1200" b="1" dirty="0"/>
              <a:t>treatment effect</a:t>
            </a:r>
          </a:p>
          <a:p>
            <a:pPr algn="ctr"/>
            <a:endParaRPr lang="en-GB" sz="1100" b="1" dirty="0"/>
          </a:p>
          <a:p>
            <a:pPr algn="ctr"/>
            <a:r>
              <a:rPr lang="en-GB" sz="1200" b="1" dirty="0"/>
              <a:t>Randomisation and blinding</a:t>
            </a:r>
          </a:p>
          <a:p>
            <a:pPr algn="ctr"/>
            <a:endParaRPr lang="en-GB" sz="1200" b="1" dirty="0"/>
          </a:p>
          <a:p>
            <a:pPr algn="ctr"/>
            <a:r>
              <a:rPr lang="en-GB" sz="1200" b="1" dirty="0"/>
              <a:t>Clinical measures, intermediate endpoints, </a:t>
            </a:r>
          </a:p>
          <a:p>
            <a:pPr algn="ctr"/>
            <a:r>
              <a:rPr lang="en-GB" sz="1200" b="1" dirty="0"/>
              <a:t>composite endpoints, clinical outcomes</a:t>
            </a:r>
          </a:p>
          <a:p>
            <a:pPr algn="ctr"/>
            <a:endParaRPr lang="en-GB" sz="1000" b="1" dirty="0"/>
          </a:p>
          <a:p>
            <a:pPr algn="ctr"/>
            <a:r>
              <a:rPr lang="en-GB" sz="1200" b="1" dirty="0"/>
              <a:t>Protocol defines the level and timing of testing.  </a:t>
            </a:r>
          </a:p>
          <a:p>
            <a:pPr algn="ctr"/>
            <a:r>
              <a:rPr lang="en-GB" sz="1200" b="1" dirty="0"/>
              <a:t>Physicians blinded to data</a:t>
            </a:r>
          </a:p>
          <a:p>
            <a:pPr algn="ctr"/>
            <a:endParaRPr lang="en-GB" sz="1000" b="1" dirty="0"/>
          </a:p>
          <a:p>
            <a:pPr algn="ctr"/>
            <a:r>
              <a:rPr lang="en-GB" sz="1200" b="1" dirty="0"/>
              <a:t>Fixed standard of care or placebo</a:t>
            </a:r>
          </a:p>
          <a:p>
            <a:pPr algn="ctr"/>
            <a:endParaRPr lang="en-GB" sz="1000" b="1" dirty="0"/>
          </a:p>
          <a:p>
            <a:pPr algn="ctr"/>
            <a:r>
              <a:rPr lang="en-GB" sz="1200" b="1" dirty="0"/>
              <a:t>Conducted only by investigators with </a:t>
            </a:r>
          </a:p>
          <a:p>
            <a:pPr algn="ctr"/>
            <a:r>
              <a:rPr lang="en-GB" sz="1200" b="1" dirty="0"/>
              <a:t>proven track record</a:t>
            </a:r>
          </a:p>
          <a:p>
            <a:pPr algn="ctr"/>
            <a:endParaRPr lang="en-GB" sz="800" b="1" dirty="0"/>
          </a:p>
          <a:p>
            <a:pPr algn="ctr"/>
            <a:r>
              <a:rPr lang="en-GB" sz="1200" b="1" dirty="0"/>
              <a:t>Visit schedule and treatment pathway defined</a:t>
            </a:r>
          </a:p>
          <a:p>
            <a:pPr algn="ctr"/>
            <a:r>
              <a:rPr lang="en-GB" sz="1200" b="1" dirty="0"/>
              <a:t> in the protocol </a:t>
            </a:r>
          </a:p>
          <a:p>
            <a:pPr algn="ctr"/>
            <a:endParaRPr lang="en-GB" sz="800" b="1" dirty="0"/>
          </a:p>
          <a:p>
            <a:pPr algn="ctr"/>
            <a:r>
              <a:rPr lang="en-GB" sz="1200" b="1" dirty="0"/>
              <a:t>Patients wishing to change treatment must </a:t>
            </a:r>
          </a:p>
          <a:p>
            <a:pPr algn="ctr"/>
            <a:r>
              <a:rPr lang="en-GB" sz="1200" b="1" dirty="0"/>
              <a:t>withdraw from the study</a:t>
            </a:r>
          </a:p>
          <a:p>
            <a:pPr algn="ctr"/>
            <a:endParaRPr lang="en-GB" sz="800" b="1" dirty="0"/>
          </a:p>
          <a:p>
            <a:pPr algn="ctr"/>
            <a:r>
              <a:rPr lang="en-GB" sz="1200" b="1" dirty="0"/>
              <a:t>Compliance is monitored closely </a:t>
            </a:r>
          </a:p>
          <a:p>
            <a:pPr algn="ctr"/>
            <a:endParaRPr lang="en-GB" sz="1200" b="1" dirty="0"/>
          </a:p>
          <a:p>
            <a:pPr algn="ctr"/>
            <a:endParaRPr lang="en-GB" sz="800" b="1" dirty="0"/>
          </a:p>
          <a:p>
            <a:pPr algn="ctr"/>
            <a:r>
              <a:rPr lang="en-GB" sz="1200" b="1" dirty="0"/>
              <a:t>Close monitoring of adherence  </a:t>
            </a:r>
          </a:p>
          <a:p>
            <a:pPr algn="ctr"/>
            <a:endParaRPr lang="en-GB" sz="1200" b="1" dirty="0"/>
          </a:p>
          <a:p>
            <a:pPr algn="ctr"/>
            <a:endParaRPr lang="en-GB" sz="900" b="1" dirty="0"/>
          </a:p>
          <a:p>
            <a:pPr algn="ctr"/>
            <a:r>
              <a:rPr lang="en-GB" sz="1200" b="1" dirty="0"/>
              <a:t>Intent to treat, per-protocol and completers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75299" y="894034"/>
            <a:ext cx="492224" cy="28493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GB" sz="1600" b="1" dirty="0"/>
              <a:t>Classic RCT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52400" y="65103"/>
            <a:ext cx="8976220" cy="430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Designing a randomised pragmatic clinical trial</a:t>
            </a:r>
          </a:p>
        </p:txBody>
      </p:sp>
      <p:sp>
        <p:nvSpPr>
          <p:cNvPr id="11" name="Text Placeholder 15"/>
          <p:cNvSpPr txBox="1">
            <a:spLocks/>
          </p:cNvSpPr>
          <p:nvPr/>
        </p:nvSpPr>
        <p:spPr>
          <a:xfrm>
            <a:off x="152400" y="525338"/>
            <a:ext cx="8915400" cy="4172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Arial" pitchFamily="34" charset="0"/>
              <a:buNone/>
              <a:tabLst/>
              <a:defRPr/>
            </a:pPr>
            <a:r>
              <a:rPr lang="en-GB" sz="1600" noProof="0" dirty="0">
                <a:latin typeface="+mj-lt"/>
              </a:rPr>
              <a:t>Ways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</a:rPr>
              <a:t> that Randomised Controlled Trials (RCTs) and PCTs </a:t>
            </a:r>
            <a:r>
              <a:rPr kumimoji="0" lang="en-GB" sz="1600" b="1" u="sng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</a:rPr>
              <a:t>can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</a:rPr>
              <a:t> differ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242420" y="1222312"/>
            <a:ext cx="3886200" cy="498598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1200" b="1" dirty="0"/>
              <a:t>Heterogeneous - representative of normal treatment population</a:t>
            </a:r>
          </a:p>
          <a:p>
            <a:pPr algn="ctr"/>
            <a:endParaRPr lang="en-GB" sz="1200" b="1" dirty="0"/>
          </a:p>
          <a:p>
            <a:pPr algn="ctr"/>
            <a:r>
              <a:rPr lang="en-GB" sz="1200" b="1" dirty="0"/>
              <a:t>Randomisation and rarely blinding</a:t>
            </a:r>
          </a:p>
          <a:p>
            <a:pPr algn="ctr"/>
            <a:endParaRPr lang="en-GB" b="1" dirty="0"/>
          </a:p>
          <a:p>
            <a:pPr algn="ctr"/>
            <a:r>
              <a:rPr lang="en-GB" sz="1200" b="1" dirty="0"/>
              <a:t>Clinical outcomes, PROs, QoL, resource use</a:t>
            </a:r>
          </a:p>
          <a:p>
            <a:pPr algn="ctr"/>
            <a:endParaRPr lang="en-GB" b="1" dirty="0"/>
          </a:p>
          <a:p>
            <a:pPr algn="ctr"/>
            <a:r>
              <a:rPr lang="en-GB" sz="1200" b="1" dirty="0"/>
              <a:t>Measured according to standard practice</a:t>
            </a:r>
          </a:p>
          <a:p>
            <a:pPr algn="ctr"/>
            <a:endParaRPr lang="en-GB" sz="2000" b="1" dirty="0"/>
          </a:p>
          <a:p>
            <a:pPr algn="ctr"/>
            <a:r>
              <a:rPr lang="en-GB" sz="1200" b="1" dirty="0"/>
              <a:t>Standard clinical practice</a:t>
            </a:r>
          </a:p>
          <a:p>
            <a:pPr algn="ctr"/>
            <a:endParaRPr lang="en-GB" sz="1000" b="1" dirty="0"/>
          </a:p>
          <a:p>
            <a:pPr algn="ctr"/>
            <a:r>
              <a:rPr lang="en-GB" sz="1200" b="1" dirty="0"/>
              <a:t>Employment of a variety of practitioners with differing expertise and experience </a:t>
            </a:r>
          </a:p>
          <a:p>
            <a:pPr algn="ctr"/>
            <a:endParaRPr lang="en-GB" sz="1000" b="1" dirty="0"/>
          </a:p>
          <a:p>
            <a:pPr algn="ctr"/>
            <a:r>
              <a:rPr lang="en-GB" sz="1200" b="1" dirty="0"/>
              <a:t>Visits at the discretion of physician and patient.</a:t>
            </a:r>
          </a:p>
          <a:p>
            <a:pPr algn="ctr"/>
            <a:endParaRPr lang="en-GB" sz="1200" b="1" dirty="0"/>
          </a:p>
          <a:p>
            <a:pPr algn="ctr"/>
            <a:r>
              <a:rPr lang="en-GB" sz="1200" b="1" dirty="0"/>
              <a:t>Standard clinical practice – switching therapy according to patient needs</a:t>
            </a:r>
          </a:p>
          <a:p>
            <a:pPr algn="ctr"/>
            <a:endParaRPr lang="en-GB" sz="800" b="1" dirty="0"/>
          </a:p>
          <a:p>
            <a:pPr algn="ctr"/>
            <a:r>
              <a:rPr lang="en-GB" sz="1200" b="1" dirty="0"/>
              <a:t>Passive monitoring of patient compliance</a:t>
            </a:r>
          </a:p>
          <a:p>
            <a:pPr algn="ctr"/>
            <a:endParaRPr lang="en-GB" sz="1200" b="1" dirty="0"/>
          </a:p>
          <a:p>
            <a:pPr algn="ctr"/>
            <a:endParaRPr lang="en-GB" sz="800" b="1" dirty="0"/>
          </a:p>
          <a:p>
            <a:pPr algn="ctr"/>
            <a:r>
              <a:rPr lang="en-GB" sz="1200" b="1" dirty="0"/>
              <a:t>Passive monitoring of practitioner adherence</a:t>
            </a:r>
          </a:p>
          <a:p>
            <a:pPr algn="ctr"/>
            <a:endParaRPr lang="en-GB" sz="1200" b="1" dirty="0"/>
          </a:p>
          <a:p>
            <a:pPr algn="ctr"/>
            <a:endParaRPr lang="en-GB" sz="1000" b="1" dirty="0"/>
          </a:p>
          <a:p>
            <a:pPr algn="ctr"/>
            <a:r>
              <a:rPr lang="en-GB" sz="1200" b="1" dirty="0"/>
              <a:t>All patients included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72300" y="896092"/>
            <a:ext cx="457200" cy="2828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GB" sz="1600" b="1" dirty="0"/>
              <a:t>P”R”CT</a:t>
            </a:r>
          </a:p>
        </p:txBody>
      </p:sp>
    </p:spTree>
    <p:extLst>
      <p:ext uri="{BB962C8B-B14F-4D97-AF65-F5344CB8AC3E}">
        <p14:creationId xmlns:p14="http://schemas.microsoft.com/office/powerpoint/2010/main" val="249932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5731" y="304800"/>
            <a:ext cx="9144000" cy="492443"/>
          </a:xfrm>
        </p:spPr>
        <p:txBody>
          <a:bodyPr>
            <a:noAutofit/>
          </a:bodyPr>
          <a:lstStyle/>
          <a:p>
            <a:pPr marL="360363" indent="-360363"/>
            <a:r>
              <a:rPr lang="en-GB" sz="3200" b="1" dirty="0"/>
              <a:t>Why the </a:t>
            </a:r>
            <a:r>
              <a:rPr lang="en-GB" sz="3200" dirty="0"/>
              <a:t>interest in</a:t>
            </a:r>
            <a:r>
              <a:rPr lang="en-GB" sz="3200" b="1" dirty="0"/>
              <a:t> Pragmatic Clinical Trials?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3612" y="1447800"/>
            <a:ext cx="8836776" cy="4267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42900" indent="-342900">
              <a:spcBef>
                <a:spcPts val="1200"/>
              </a:spcBef>
              <a:buFont typeface="Wingdings" pitchFamily="2" charset="2"/>
              <a:buChar char="v"/>
            </a:pPr>
            <a:r>
              <a:rPr lang="en-GB" sz="2000" b="1" dirty="0"/>
              <a:t>Healthcare decision makers are searching for more clinically-</a:t>
            </a:r>
            <a:r>
              <a:rPr lang="en-GB" sz="2000" b="1" i="1" dirty="0"/>
              <a:t>effective</a:t>
            </a:r>
            <a:r>
              <a:rPr lang="en-GB" sz="2000" b="1" dirty="0"/>
              <a:t> treatments for patients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Char char="v"/>
            </a:pPr>
            <a:r>
              <a:rPr lang="en-GB" sz="2000" b="1" dirty="0"/>
              <a:t>We have access to data to show that treatments will also deliver robust outcomes in a real world environment </a:t>
            </a:r>
          </a:p>
          <a:p>
            <a:pPr marL="800100" lvl="1" indent="-342900">
              <a:spcBef>
                <a:spcPts val="1200"/>
              </a:spcBef>
              <a:buFont typeface="Wingdings" pitchFamily="2" charset="2"/>
              <a:buChar char="v"/>
            </a:pPr>
            <a:r>
              <a:rPr lang="en-GB" sz="2000" b="1" dirty="0"/>
              <a:t>These data are primarily from EHR’s and Claims data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Char char="v"/>
            </a:pPr>
            <a:r>
              <a:rPr lang="en-GB" sz="2000" b="1" dirty="0"/>
              <a:t>Pragmatic trials can help accomplish and we as a research community have a responsibility to:</a:t>
            </a:r>
          </a:p>
          <a:p>
            <a:pPr marL="817563" lvl="1" indent="-360363">
              <a:spcBef>
                <a:spcPts val="1200"/>
              </a:spcBef>
              <a:buFont typeface="Wingdings" pitchFamily="2" charset="2"/>
              <a:buChar char="v"/>
            </a:pPr>
            <a:r>
              <a:rPr lang="en-GB" sz="2000" b="1" dirty="0"/>
              <a:t>Ensure PCTs using RWD are on sound scientific principles</a:t>
            </a:r>
          </a:p>
          <a:p>
            <a:pPr marL="817563" lvl="1" indent="-360363">
              <a:spcBef>
                <a:spcPts val="1200"/>
              </a:spcBef>
              <a:buFont typeface="Wingdings" pitchFamily="2" charset="2"/>
              <a:buChar char="v"/>
            </a:pPr>
            <a:r>
              <a:rPr lang="en-GB" sz="2000" b="1" dirty="0"/>
              <a:t>Develop a RWD / PCT research infrastructure</a:t>
            </a:r>
          </a:p>
          <a:p>
            <a:pPr marL="360363" indent="-360363">
              <a:spcBef>
                <a:spcPts val="1200"/>
              </a:spcBef>
              <a:buFont typeface="Wingdings" pitchFamily="2" charset="2"/>
              <a:buChar char="v"/>
            </a:pPr>
            <a:r>
              <a:rPr lang="en-GB" sz="2000" b="1" dirty="0"/>
              <a:t>The hope they will be easier to run and therefore less expense</a:t>
            </a:r>
          </a:p>
          <a:p>
            <a:pPr marL="342900" indent="-342900">
              <a:spcBef>
                <a:spcPts val="1200"/>
              </a:spcBef>
              <a:buFont typeface="Wingdings" pitchFamily="2" charset="2"/>
              <a:buChar char="v"/>
            </a:pP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798910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846" y="533400"/>
            <a:ext cx="8229600" cy="273532"/>
          </a:xfrm>
        </p:spPr>
        <p:txBody>
          <a:bodyPr/>
          <a:lstStyle/>
          <a:p>
            <a:r>
              <a:rPr lang="en-US" sz="3200" dirty="0"/>
              <a:t>Pragmatic Trial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093" y="1295400"/>
            <a:ext cx="8607105" cy="4602163"/>
          </a:xfrm>
        </p:spPr>
        <p:txBody>
          <a:bodyPr/>
          <a:lstStyle/>
          <a:p>
            <a:pPr marL="285750" indent="-285750"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The questions should be broadly applicable and precise </a:t>
            </a:r>
          </a:p>
          <a:p>
            <a:pPr marL="285750" indent="-285750"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“Investigator” vs GP</a:t>
            </a:r>
          </a:p>
          <a:p>
            <a:pPr marL="628650" lvl="1" indent="-285750"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Is patient recruitment really faster and easier?</a:t>
            </a:r>
          </a:p>
          <a:p>
            <a:pPr marL="628650" lvl="1" indent="-285750"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What is the research role of the practitioner in a PCT?</a:t>
            </a:r>
          </a:p>
          <a:p>
            <a:pPr marL="285750" indent="-285750"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Is it really less expensive?</a:t>
            </a:r>
          </a:p>
          <a:p>
            <a:pPr marL="628650" lvl="1" indent="-285750"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In total probably but per information unit unclear</a:t>
            </a:r>
          </a:p>
          <a:p>
            <a:pPr marL="628650" lvl="1" indent="-285750"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Data management vs healthcare informatics</a:t>
            </a:r>
          </a:p>
          <a:p>
            <a:pPr marL="628650" lvl="1" indent="-285750"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Could also teach us how to make “classic” RCTs more efficient</a:t>
            </a:r>
          </a:p>
          <a:p>
            <a:pPr marL="285750" indent="-285750"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Is the approach useful for safety studies?</a:t>
            </a:r>
          </a:p>
          <a:p>
            <a:pPr marL="285750" indent="-285750">
              <a:buSzPct val="100000"/>
              <a:buFont typeface="Wingdings" pitchFamily="2" charset="2"/>
              <a:buChar char="v"/>
            </a:pPr>
            <a:r>
              <a:rPr lang="en-US" sz="2000" b="1" dirty="0">
                <a:solidFill>
                  <a:schemeClr val="tx1"/>
                </a:solidFill>
              </a:rPr>
              <a:t>Is the approach useful for unapproved drugs?</a:t>
            </a:r>
          </a:p>
        </p:txBody>
      </p:sp>
    </p:spTree>
    <p:extLst>
      <p:ext uri="{BB962C8B-B14F-4D97-AF65-F5344CB8AC3E}">
        <p14:creationId xmlns:p14="http://schemas.microsoft.com/office/powerpoint/2010/main" val="1651509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-1172" y="533400"/>
            <a:ext cx="9068972" cy="492443"/>
          </a:xfrm>
        </p:spPr>
        <p:txBody>
          <a:bodyPr>
            <a:noAutofit/>
          </a:bodyPr>
          <a:lstStyle/>
          <a:p>
            <a:pPr marL="360363" indent="-360363" algn="ctr"/>
            <a:r>
              <a:rPr lang="en-GB" sz="3200" dirty="0"/>
              <a:t>PCT in Salford, UK:  An experimental drug in Asthma and COPD*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4883" y="1295400"/>
            <a:ext cx="8489431" cy="41672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74320" indent="-360363">
              <a:spcBef>
                <a:spcPts val="600"/>
              </a:spcBef>
              <a:buFont typeface="Wingdings" pitchFamily="2" charset="2"/>
              <a:buChar char="v"/>
            </a:pPr>
            <a:r>
              <a:rPr lang="en-GB" sz="2000" b="1" dirty="0"/>
              <a:t>7000 patients from a single city</a:t>
            </a:r>
          </a:p>
          <a:p>
            <a:pPr marL="274320" lvl="1" indent="-360363">
              <a:spcBef>
                <a:spcPts val="600"/>
              </a:spcBef>
              <a:buFont typeface="Wingdings" pitchFamily="2" charset="2"/>
              <a:buChar char="v"/>
            </a:pPr>
            <a:r>
              <a:rPr lang="en-GB" sz="2000" b="1" dirty="0"/>
              <a:t>Well defined NHS area with a strong academic centre</a:t>
            </a:r>
          </a:p>
          <a:p>
            <a:pPr marL="274320" lvl="1" indent="-360363">
              <a:spcBef>
                <a:spcPts val="600"/>
              </a:spcBef>
              <a:buFont typeface="Wingdings" pitchFamily="2" charset="2"/>
              <a:buChar char="v"/>
            </a:pPr>
            <a:r>
              <a:rPr lang="en-GB" sz="2000" b="1" u="sng" dirty="0"/>
              <a:t>Minimal exclusion criteria</a:t>
            </a:r>
          </a:p>
          <a:p>
            <a:pPr marL="274320" lvl="1" indent="-360363">
              <a:spcBef>
                <a:spcPts val="600"/>
              </a:spcBef>
              <a:buFont typeface="Wingdings" pitchFamily="2" charset="2"/>
              <a:buChar char="v"/>
            </a:pPr>
            <a:r>
              <a:rPr lang="en-GB" sz="2000" b="1" dirty="0"/>
              <a:t>Active recruitment / resource</a:t>
            </a:r>
          </a:p>
          <a:p>
            <a:pPr marL="274320" indent="-360363">
              <a:spcBef>
                <a:spcPts val="600"/>
              </a:spcBef>
              <a:buFont typeface="Wingdings" pitchFamily="2" charset="2"/>
              <a:buChar char="v"/>
            </a:pPr>
            <a:r>
              <a:rPr lang="en-GB" sz="2000" b="1" u="sng" dirty="0"/>
              <a:t>Randomised</a:t>
            </a:r>
            <a:r>
              <a:rPr lang="en-GB" sz="2000" b="1" dirty="0"/>
              <a:t>, open label design, 1 year follow up</a:t>
            </a:r>
          </a:p>
          <a:p>
            <a:pPr marL="274320" indent="-360363">
              <a:spcBef>
                <a:spcPts val="600"/>
              </a:spcBef>
              <a:buFont typeface="Wingdings" pitchFamily="2" charset="2"/>
              <a:buChar char="v"/>
            </a:pPr>
            <a:r>
              <a:rPr lang="en-GB" sz="2000" b="1" dirty="0"/>
              <a:t>Free choice mixed comparator arm</a:t>
            </a:r>
          </a:p>
          <a:p>
            <a:pPr marL="274320" indent="-360363">
              <a:spcBef>
                <a:spcPts val="600"/>
              </a:spcBef>
              <a:buFont typeface="Wingdings" pitchFamily="2" charset="2"/>
              <a:buChar char="v"/>
            </a:pPr>
            <a:r>
              <a:rPr lang="en-GB" sz="2000" b="1" dirty="0"/>
              <a:t>No protocol restrictions on follow up care</a:t>
            </a:r>
          </a:p>
          <a:p>
            <a:pPr marL="274320" indent="-360363">
              <a:spcBef>
                <a:spcPts val="600"/>
              </a:spcBef>
              <a:buFont typeface="Wingdings" pitchFamily="2" charset="2"/>
              <a:buChar char="v"/>
            </a:pPr>
            <a:r>
              <a:rPr lang="en-GB" sz="2000" b="1" dirty="0"/>
              <a:t>Just start and finish visits (+safety if required)</a:t>
            </a:r>
          </a:p>
          <a:p>
            <a:pPr marL="274320" indent="-360363">
              <a:spcBef>
                <a:spcPts val="600"/>
              </a:spcBef>
              <a:buFont typeface="Wingdings" pitchFamily="2" charset="2"/>
              <a:buChar char="v"/>
            </a:pPr>
            <a:r>
              <a:rPr lang="en-GB" sz="2000" b="1" dirty="0"/>
              <a:t>Utilising fully integrated EHR for all data collection &amp; safety monitoring</a:t>
            </a:r>
          </a:p>
          <a:p>
            <a:pPr marL="274320" indent="-360363">
              <a:spcBef>
                <a:spcPts val="600"/>
              </a:spcBef>
              <a:buFont typeface="Wingdings" pitchFamily="2" charset="2"/>
              <a:buChar char="v"/>
            </a:pPr>
            <a:r>
              <a:rPr lang="en-GB" sz="2000" b="1" dirty="0"/>
              <a:t>Utilising community pharmacy for study drug supply</a:t>
            </a:r>
          </a:p>
          <a:p>
            <a:pPr>
              <a:spcBef>
                <a:spcPts val="600"/>
              </a:spcBef>
            </a:pPr>
            <a:endParaRPr lang="en-GB" b="1" dirty="0"/>
          </a:p>
          <a:p>
            <a:pPr marL="102870">
              <a:spcBef>
                <a:spcPts val="600"/>
              </a:spcBef>
            </a:pPr>
            <a:r>
              <a:rPr lang="en-US" b="1" dirty="0"/>
              <a:t>*</a:t>
            </a:r>
            <a:r>
              <a:rPr lang="en-US" sz="1200" b="1" dirty="0"/>
              <a:t>Nawar Diar Bakerly, et al,  ,The Salford Lung Study protocol: a pragmatic, randomised phase III real-world effectiveness trial in chronic obstructive pulmonary disease, </a:t>
            </a:r>
            <a:r>
              <a:rPr lang="en-US" sz="1200" b="1" u="sng" dirty="0"/>
              <a:t>Respiratory Research </a:t>
            </a:r>
            <a:r>
              <a:rPr lang="en-US" sz="1200" b="1" dirty="0"/>
              <a:t>2015, 16:101</a:t>
            </a:r>
          </a:p>
          <a:p>
            <a:pPr marL="274320" indent="-342900">
              <a:spcBef>
                <a:spcPts val="600"/>
              </a:spcBef>
              <a:buFont typeface="Wingdings" pitchFamily="2" charset="2"/>
              <a:buChar char="v"/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91420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422" y="198437"/>
            <a:ext cx="8229600" cy="762000"/>
          </a:xfrm>
        </p:spPr>
        <p:txBody>
          <a:bodyPr/>
          <a:lstStyle/>
          <a:p>
            <a:r>
              <a:rPr lang="en-GB" dirty="0"/>
              <a:t>Salford Lung Study Ambition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5422" y="1295400"/>
            <a:ext cx="8619978" cy="4602163"/>
          </a:xfrm>
        </p:spPr>
        <p:txBody>
          <a:bodyPr>
            <a:noAutofit/>
          </a:bodyPr>
          <a:lstStyle/>
          <a:p>
            <a:pPr>
              <a:buSzPct val="100000"/>
              <a:buFont typeface="Wingdings" pitchFamily="2" charset="2"/>
              <a:buChar char="v"/>
            </a:pPr>
            <a:r>
              <a:rPr lang="en-GB" sz="2400" b="1" dirty="0">
                <a:solidFill>
                  <a:schemeClr val="tx1"/>
                </a:solidFill>
              </a:rPr>
              <a:t>Study as near to “real world” as possible using a pre-license medicine</a:t>
            </a:r>
          </a:p>
          <a:p>
            <a:pPr>
              <a:buSzPct val="100000"/>
              <a:buFont typeface="Wingdings" pitchFamily="2" charset="2"/>
              <a:buChar char="v"/>
            </a:pPr>
            <a:r>
              <a:rPr lang="en-GB" sz="2400" b="1" dirty="0">
                <a:solidFill>
                  <a:schemeClr val="tx1"/>
                </a:solidFill>
              </a:rPr>
              <a:t>Embrace heterogeneity of patient population</a:t>
            </a:r>
          </a:p>
          <a:p>
            <a:pPr>
              <a:buSzPct val="100000"/>
              <a:buFont typeface="Wingdings" pitchFamily="2" charset="2"/>
              <a:buChar char="v"/>
            </a:pPr>
            <a:r>
              <a:rPr lang="en-GB" sz="2400" b="1" dirty="0">
                <a:solidFill>
                  <a:schemeClr val="tx1"/>
                </a:solidFill>
              </a:rPr>
              <a:t>Normalise the patient experience as much as possible</a:t>
            </a:r>
          </a:p>
          <a:p>
            <a:pPr>
              <a:buSzPct val="100000"/>
              <a:buFont typeface="Wingdings" pitchFamily="2" charset="2"/>
              <a:buChar char="v"/>
            </a:pPr>
            <a:r>
              <a:rPr lang="en-GB" sz="2400" b="1" dirty="0">
                <a:solidFill>
                  <a:schemeClr val="tx1"/>
                </a:solidFill>
              </a:rPr>
              <a:t>Pragmatic – “usual care” in control arm</a:t>
            </a:r>
          </a:p>
          <a:p>
            <a:pPr>
              <a:buSzPct val="100000"/>
              <a:buFont typeface="Wingdings" pitchFamily="2" charset="2"/>
              <a:buChar char="v"/>
            </a:pPr>
            <a:r>
              <a:rPr lang="en-GB" sz="2400" b="1" dirty="0">
                <a:solidFill>
                  <a:schemeClr val="tx1"/>
                </a:solidFill>
              </a:rPr>
              <a:t>Relevant endpoints collected</a:t>
            </a:r>
          </a:p>
          <a:p>
            <a:pPr>
              <a:buSzPct val="100000"/>
              <a:buFont typeface="Wingdings" pitchFamily="2" charset="2"/>
              <a:buChar char="v"/>
            </a:pPr>
            <a:r>
              <a:rPr lang="en-GB" sz="2400" b="1" dirty="0">
                <a:solidFill>
                  <a:schemeClr val="tx1"/>
                </a:solidFill>
              </a:rPr>
              <a:t>Maintain Scientific Rigor</a:t>
            </a:r>
          </a:p>
          <a:p>
            <a:pPr lvl="1">
              <a:buSzPct val="100000"/>
              <a:buFont typeface="Wingdings" pitchFamily="2" charset="2"/>
              <a:buChar char="v"/>
            </a:pPr>
            <a:r>
              <a:rPr lang="en-GB" sz="2400" b="1" dirty="0">
                <a:solidFill>
                  <a:schemeClr val="tx1"/>
                </a:solidFill>
              </a:rPr>
              <a:t>Interventional</a:t>
            </a:r>
          </a:p>
          <a:p>
            <a:pPr lvl="1">
              <a:buSzPct val="100000"/>
              <a:buFont typeface="Wingdings" pitchFamily="2" charset="2"/>
              <a:buChar char="v"/>
            </a:pPr>
            <a:r>
              <a:rPr lang="en-GB" sz="2400" b="1" dirty="0">
                <a:solidFill>
                  <a:schemeClr val="tx1"/>
                </a:solidFill>
              </a:rPr>
              <a:t>Randomised</a:t>
            </a:r>
          </a:p>
          <a:p>
            <a:pPr lvl="1">
              <a:buSzPct val="100000"/>
              <a:buFont typeface="Wingdings" pitchFamily="2" charset="2"/>
              <a:buChar char="v"/>
            </a:pPr>
            <a:r>
              <a:rPr lang="en-GB" sz="2400" b="1" dirty="0">
                <a:solidFill>
                  <a:schemeClr val="tx1"/>
                </a:solidFill>
              </a:rPr>
              <a:t>Controlled</a:t>
            </a:r>
          </a:p>
          <a:p>
            <a:pPr>
              <a:buSzPct val="100000"/>
              <a:buFont typeface="Wingdings" pitchFamily="2" charset="2"/>
              <a:buChar char="v"/>
            </a:pPr>
            <a:endParaRPr lang="en-GB" sz="2400" b="1" dirty="0">
              <a:solidFill>
                <a:schemeClr val="tx1"/>
              </a:solidFill>
            </a:endParaRPr>
          </a:p>
          <a:p>
            <a:pPr>
              <a:buSzPct val="100000"/>
              <a:buFont typeface="Wingdings" pitchFamily="2" charset="2"/>
              <a:buChar char="v"/>
            </a:pPr>
            <a:endParaRPr lang="en-GB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67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dcri-rebrand-15aug2016">
  <a:themeElements>
    <a:clrScheme name="Custom 56">
      <a:dk1>
        <a:srgbClr val="063E89"/>
      </a:dk1>
      <a:lt1>
        <a:srgbClr val="FFFFFF"/>
      </a:lt1>
      <a:dk2>
        <a:srgbClr val="EAEAEA"/>
      </a:dk2>
      <a:lt2>
        <a:srgbClr val="373B43"/>
      </a:lt2>
      <a:accent1>
        <a:srgbClr val="EA3E31"/>
      </a:accent1>
      <a:accent2>
        <a:srgbClr val="F1792C"/>
      </a:accent2>
      <a:accent3>
        <a:srgbClr val="FECD60"/>
      </a:accent3>
      <a:accent4>
        <a:srgbClr val="92B700"/>
      </a:accent4>
      <a:accent5>
        <a:srgbClr val="1EA1C7"/>
      </a:accent5>
      <a:accent6>
        <a:srgbClr val="511A69"/>
      </a:accent6>
      <a:hlink>
        <a:srgbClr val="063E89"/>
      </a:hlink>
      <a:folHlink>
        <a:srgbClr val="BABAB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a:style>
    </a:spDef>
    <a:lnDef>
      <a:spPr>
        <a:noFill/>
        <a:ln w="25400" cap="flat" cmpd="sng" algn="ctr">
          <a:solidFill>
            <a:schemeClr val="accent5"/>
          </a:solidFill>
          <a:prstDash val="solid"/>
          <a:tailEnd type="none"/>
        </a:ln>
        <a:effectLst/>
      </a:spPr>
      <a:bodyPr/>
      <a:lstStyle/>
    </a:lnDef>
  </a:objectDefaults>
  <a:extraClrSchemeLst/>
  <a:extLst>
    <a:ext uri="{05A4C25C-085E-4340-85A3-A5531E510DB2}">
      <thm15:themeFamily xmlns:thm15="http://schemas.microsoft.com/office/thememl/2012/main" name="Test White" id="{AAEA8E22-24B2-8C4A-8C01-6B7E8EAF2A95}" vid="{6A427626-D42F-D44E-8DA6-2039048E14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DCRI White</Template>
  <TotalTime>2617</TotalTime>
  <Words>2543</Words>
  <Application>Microsoft Macintosh PowerPoint</Application>
  <PresentationFormat>On-screen Show (4:3)</PresentationFormat>
  <Paragraphs>464</Paragraphs>
  <Slides>37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Calibri</vt:lpstr>
      <vt:lpstr>Cambria</vt:lpstr>
      <vt:lpstr>Wingdings</vt:lpstr>
      <vt:lpstr>dcri-rebrand-15aug2016</vt:lpstr>
      <vt:lpstr>The Randomized Pragmatic Trials Journey:   Myths and Realities</vt:lpstr>
      <vt:lpstr>Disclosure Statement –  Frank W Rockhold, PhD</vt:lpstr>
      <vt:lpstr>Pragmatic Clinical Trials*</vt:lpstr>
      <vt:lpstr>PRECIS-2  (Loudon, K., Treweek, S., Sullivan, F., Donnan, P., Thorpe, K.E., and Zwarenstein, M., The PRECIS-2 tool: designing trials that are fit for purpose. BMJ, 2015. 350: p. h2147 )</vt:lpstr>
      <vt:lpstr>PowerPoint Presentation</vt:lpstr>
      <vt:lpstr>Why the interest in Pragmatic Clinical Trials?</vt:lpstr>
      <vt:lpstr>Pragmatic Trial Considerations</vt:lpstr>
      <vt:lpstr>PCT in Salford, UK:  An experimental drug in Asthma and COPD*</vt:lpstr>
      <vt:lpstr>Salford Lung Study Ambition</vt:lpstr>
      <vt:lpstr>Much more than just a database</vt:lpstr>
      <vt:lpstr>Study outline for COPD </vt:lpstr>
      <vt:lpstr>Key Facts on COPD Study  (Findings similar for Asthma study)</vt:lpstr>
      <vt:lpstr>Serious Adverse Event (SAE) Reporting Process</vt:lpstr>
      <vt:lpstr>Challenges and Learning's</vt:lpstr>
      <vt:lpstr>ADAPTABLE*, the Aspirin Study – A Patient-Centered Trial</vt:lpstr>
      <vt:lpstr>PowerPoint Presentation</vt:lpstr>
      <vt:lpstr>Study Design</vt:lpstr>
      <vt:lpstr>ADAPTABLE vs. A Classic Randomized Controlled Trial (RCT)</vt:lpstr>
      <vt:lpstr>    ADAPTABLE – How Pragmatic is it? </vt:lpstr>
      <vt:lpstr>Information Flow</vt:lpstr>
      <vt:lpstr>Information Asymmetry</vt:lpstr>
      <vt:lpstr>Information Latency</vt:lpstr>
      <vt:lpstr>Endpoint Ascertainment </vt:lpstr>
      <vt:lpstr>Handling Disagreement Across Different Data Sources</vt:lpstr>
      <vt:lpstr>Missing Follow-up</vt:lpstr>
      <vt:lpstr>Data and Safety Monitoring </vt:lpstr>
      <vt:lpstr>Summary 1</vt:lpstr>
      <vt:lpstr>Summary 2</vt:lpstr>
      <vt:lpstr>Summary 3</vt:lpstr>
      <vt:lpstr>Recommendations</vt:lpstr>
      <vt:lpstr>Questions and discussion</vt:lpstr>
      <vt:lpstr>Extras</vt:lpstr>
      <vt:lpstr>PowerPoint Presentation</vt:lpstr>
      <vt:lpstr>PowerPoint Presentation</vt:lpstr>
      <vt:lpstr>Strengths and Weaknesses of study design</vt:lpstr>
      <vt:lpstr>Patient Focused</vt:lpstr>
      <vt:lpstr>Endpoint Validation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Frank W. Rockhold, PhD</dc:creator>
  <cp:lastModifiedBy>Frank Rockhold, PhD</cp:lastModifiedBy>
  <cp:revision>47</cp:revision>
  <cp:lastPrinted>2016-09-06T21:20:10Z</cp:lastPrinted>
  <dcterms:created xsi:type="dcterms:W3CDTF">2017-05-19T19:26:42Z</dcterms:created>
  <dcterms:modified xsi:type="dcterms:W3CDTF">2019-05-20T22:42:32Z</dcterms:modified>
</cp:coreProperties>
</file>